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330" r:id="rId3"/>
    <p:sldId id="276" r:id="rId4"/>
    <p:sldId id="315" r:id="rId5"/>
    <p:sldId id="316" r:id="rId6"/>
    <p:sldId id="286" r:id="rId7"/>
    <p:sldId id="287" r:id="rId8"/>
    <p:sldId id="288" r:id="rId9"/>
    <p:sldId id="280" r:id="rId10"/>
    <p:sldId id="281" r:id="rId11"/>
    <p:sldId id="282" r:id="rId12"/>
    <p:sldId id="317" r:id="rId13"/>
    <p:sldId id="319" r:id="rId14"/>
    <p:sldId id="318" r:id="rId15"/>
    <p:sldId id="284" r:id="rId16"/>
    <p:sldId id="320"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32" r:id="rId34"/>
    <p:sldId id="322" r:id="rId35"/>
    <p:sldId id="323" r:id="rId36"/>
    <p:sldId id="324" r:id="rId37"/>
    <p:sldId id="326" r:id="rId38"/>
    <p:sldId id="331" r:id="rId39"/>
    <p:sldId id="327" r:id="rId40"/>
    <p:sldId id="328" r:id="rId41"/>
    <p:sldId id="32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p:cViewPr varScale="1">
        <p:scale>
          <a:sx n="80" d="100"/>
          <a:sy n="80" d="100"/>
        </p:scale>
        <p:origin x="-704"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569C09-A461-4381-AE00-302E313A40A0}" type="datetimeFigureOut">
              <a:rPr lang="en-GB" smtClean="0"/>
              <a:t>05/09/17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329198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569C09-A461-4381-AE00-302E313A40A0}" type="datetimeFigureOut">
              <a:rPr lang="en-GB" smtClean="0"/>
              <a:t>05/09/17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230519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569C09-A461-4381-AE00-302E313A40A0}" type="datetimeFigureOut">
              <a:rPr lang="en-GB" smtClean="0"/>
              <a:t>05/09/17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224704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569C09-A461-4381-AE00-302E313A40A0}" type="datetimeFigureOut">
              <a:rPr lang="en-GB" smtClean="0"/>
              <a:t>05/09/17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124329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569C09-A461-4381-AE00-302E313A40A0}" type="datetimeFigureOut">
              <a:rPr lang="en-GB" smtClean="0"/>
              <a:t>05/09/17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256038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569C09-A461-4381-AE00-302E313A40A0}" type="datetimeFigureOut">
              <a:rPr lang="en-GB" smtClean="0"/>
              <a:t>05/09/17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364011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569C09-A461-4381-AE00-302E313A40A0}" type="datetimeFigureOut">
              <a:rPr lang="en-GB" smtClean="0"/>
              <a:t>05/09/17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66088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569C09-A461-4381-AE00-302E313A40A0}" type="datetimeFigureOut">
              <a:rPr lang="en-GB" smtClean="0"/>
              <a:t>05/09/17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262201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69C09-A461-4381-AE00-302E313A40A0}" type="datetimeFigureOut">
              <a:rPr lang="en-GB" smtClean="0"/>
              <a:t>05/09/17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306260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569C09-A461-4381-AE00-302E313A40A0}" type="datetimeFigureOut">
              <a:rPr lang="en-GB" smtClean="0"/>
              <a:t>05/09/17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196958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569C09-A461-4381-AE00-302E313A40A0}" type="datetimeFigureOut">
              <a:rPr lang="en-GB" smtClean="0"/>
              <a:t>05/09/17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9EF682-7D37-490F-BC31-B946B57B487C}" type="slidenum">
              <a:rPr lang="en-GB" smtClean="0"/>
              <a:t>‹#›</a:t>
            </a:fld>
            <a:endParaRPr lang="en-GB"/>
          </a:p>
        </p:txBody>
      </p:sp>
    </p:spTree>
    <p:extLst>
      <p:ext uri="{BB962C8B-B14F-4D97-AF65-F5344CB8AC3E}">
        <p14:creationId xmlns:p14="http://schemas.microsoft.com/office/powerpoint/2010/main" val="94123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69C09-A461-4381-AE00-302E313A40A0}" type="datetimeFigureOut">
              <a:rPr lang="en-GB" smtClean="0"/>
              <a:t>05/09/17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EF682-7D37-490F-BC31-B946B57B487C}" type="slidenum">
              <a:rPr lang="en-GB" smtClean="0"/>
              <a:t>‹#›</a:t>
            </a:fld>
            <a:endParaRPr lang="en-GB"/>
          </a:p>
        </p:txBody>
      </p:sp>
    </p:spTree>
    <p:extLst>
      <p:ext uri="{BB962C8B-B14F-4D97-AF65-F5344CB8AC3E}">
        <p14:creationId xmlns:p14="http://schemas.microsoft.com/office/powerpoint/2010/main" val="107287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3.png"/><Relationship Id="rId1" Type="http://schemas.microsoft.com/office/2007/relationships/media" Target="../media/media1.mp4"/><Relationship Id="rId2" Type="http://schemas.openxmlformats.org/officeDocument/2006/relationships/video" Target="../media/media1.mp4"/></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microsoft.com/office/2007/relationships/hdphoto" Target="../media/hdphoto4.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40000" y="2006753"/>
            <a:ext cx="6954983" cy="2246769"/>
          </a:xfrm>
          <a:prstGeom prst="rect">
            <a:avLst/>
          </a:prstGeom>
        </p:spPr>
        <p:txBody>
          <a:bodyPr wrap="square">
            <a:spAutoFit/>
          </a:bodyPr>
          <a:lstStyle/>
          <a:p>
            <a:pPr lvl="0" algn="ctr"/>
            <a:r>
              <a:rPr lang="en-GB" sz="2800" dirty="0">
                <a:solidFill>
                  <a:prstClr val="white"/>
                </a:solidFill>
              </a:rPr>
              <a:t>Good scientific method is sensitive to </a:t>
            </a:r>
            <a:r>
              <a:rPr lang="en-GB" sz="2800" i="1" dirty="0">
                <a:solidFill>
                  <a:prstClr val="white"/>
                </a:solidFill>
              </a:rPr>
              <a:t>epistemic context</a:t>
            </a:r>
            <a:r>
              <a:rPr lang="en-GB" sz="2800" dirty="0">
                <a:solidFill>
                  <a:prstClr val="white"/>
                </a:solidFill>
              </a:rPr>
              <a:t> (what you want to know, what kind of system you’re dealing with, what resources you have, and what the consequences are).</a:t>
            </a:r>
            <a:endParaRPr lang="en-GB" sz="2800" u="sng" dirty="0">
              <a:solidFill>
                <a:prstClr val="white"/>
              </a:solidFill>
            </a:endParaRPr>
          </a:p>
        </p:txBody>
      </p:sp>
    </p:spTree>
    <p:extLst>
      <p:ext uri="{BB962C8B-B14F-4D97-AF65-F5344CB8AC3E}">
        <p14:creationId xmlns:p14="http://schemas.microsoft.com/office/powerpoint/2010/main" val="253056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3589020" y="2125978"/>
            <a:ext cx="7314" cy="30175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4" descr="http://darwiniana.org/equid2t.gif"/>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6623" b="80793" l="39204" r="93245">
                        <a14:foregroundMark x1="59236" y1="74674" x2="58599" y2="76350"/>
                        <a14:foregroundMark x1="56369" y1="76350" x2="54459" y2="76723"/>
                        <a14:foregroundMark x1="47134" y1="75605" x2="50318" y2="76723"/>
                        <a14:foregroundMark x1="63057" y1="72067" x2="61146" y2="71136"/>
                        <a14:backgroundMark x1="68153" y1="72067" x2="69108" y2="78957"/>
                        <a14:backgroundMark x1="79618" y1="72439" x2="68153" y2="71322"/>
                        <a14:backgroundMark x1="58280" y1="78399" x2="46497" y2="78212"/>
                        <a14:backgroundMark x1="64013" y1="75419" x2="63694" y2="76909"/>
                        <a14:backgroundMark x1="68471" y1="71322" x2="64331" y2="70019"/>
                        <a14:backgroundMark x1="57643" y1="69460" x2="53503" y2="70019"/>
                        <a14:backgroundMark x1="48408" y1="70205" x2="44904" y2="70205"/>
                        <a14:backgroundMark x1="40446" y1="72626" x2="43949" y2="73743"/>
                      </a14:backgroundRemoval>
                    </a14:imgEffect>
                  </a14:imgLayer>
                </a14:imgProps>
              </a:ext>
              <a:ext uri="{28A0092B-C50C-407E-A947-70E740481C1C}">
                <a14:useLocalDpi xmlns:a14="http://schemas.microsoft.com/office/drawing/2010/main" val="0"/>
              </a:ext>
            </a:extLst>
          </a:blip>
          <a:srcRect l="32449" t="64852" b="17436"/>
          <a:stretch/>
        </p:blipFill>
        <p:spPr bwMode="auto">
          <a:xfrm>
            <a:off x="5094383" y="3558961"/>
            <a:ext cx="2020358" cy="90593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192770" y="438911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flipH="1">
            <a:off x="3589020" y="5143498"/>
            <a:ext cx="3461000" cy="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00450" y="3634739"/>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597706"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463642"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463642"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463642" y="363473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463642" y="438911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192770"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192770"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600450" y="4389120"/>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599078"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329578" y="4389120"/>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329578" y="3634739"/>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328206"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326834"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192770" y="363473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4" descr="http://darwiniana.org/equid2t.gif"/>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82794" b="94712" l="54023" r="80068">
                        <a14:foregroundMark x1="70382" y1="90875" x2="71656" y2="91620"/>
                        <a14:foregroundMark x1="56369" y1="90317" x2="55096" y2="90875"/>
                        <a14:foregroundMark x1="74204" y1="89013" x2="72930" y2="88082"/>
                        <a14:backgroundMark x1="78025" y1="86778" x2="55096" y2="84730"/>
                      </a14:backgroundRemoval>
                    </a14:imgEffect>
                  </a14:imgLayer>
                </a14:imgProps>
              </a:ext>
              <a:ext uri="{28A0092B-C50C-407E-A947-70E740481C1C}">
                <a14:useLocalDpi xmlns:a14="http://schemas.microsoft.com/office/drawing/2010/main" val="0"/>
              </a:ext>
            </a:extLst>
          </a:blip>
          <a:srcRect l="50768" t="81304" r="16677" b="3798"/>
          <a:stretch/>
        </p:blipFill>
        <p:spPr bwMode="auto">
          <a:xfrm>
            <a:off x="5326834" y="4409352"/>
            <a:ext cx="912219" cy="71391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darwiniana.org/equid2t.gif"/>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48190" b="65153" l="42202" r="93578">
                        <a14:foregroundMark x1="49045" y1="59218" x2="47771" y2="61639"/>
                        <a14:foregroundMark x1="48726" y1="54749" x2="44268" y2="55307"/>
                        <a14:foregroundMark x1="70701" y1="51955" x2="68153" y2="52514"/>
                        <a14:foregroundMark x1="71338" y1="61266" x2="72930" y2="62011"/>
                        <a14:foregroundMark x1="54459" y1="60894" x2="56369" y2="62570"/>
                        <a14:backgroundMark x1="65605" y1="62384" x2="60191" y2="61825"/>
                        <a14:backgroundMark x1="76752" y1="62756" x2="75159" y2="62756"/>
                        <a14:backgroundMark x1="50955" y1="61080" x2="51911" y2="62384"/>
                      </a14:backgroundRemoval>
                    </a14:imgEffect>
                  </a14:imgLayer>
                </a14:imgProps>
              </a:ext>
              <a:ext uri="{28A0092B-C50C-407E-A947-70E740481C1C}">
                <a14:useLocalDpi xmlns:a14="http://schemas.microsoft.com/office/drawing/2010/main" val="0"/>
              </a:ext>
            </a:extLst>
          </a:blip>
          <a:srcRect l="35780" t="46070" b="32727"/>
          <a:stretch/>
        </p:blipFill>
        <p:spPr bwMode="auto">
          <a:xfrm>
            <a:off x="4991269" y="2666463"/>
            <a:ext cx="1920727" cy="108452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darwiniana.org/equid2t.gif"/>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28492" b="45810" l="22930" r="64013">
                        <a14:foregroundMark x1="31529" y1="36685" x2="26752" y2="37058"/>
                        <a14:foregroundMark x1="32484" y1="42458" x2="32803" y2="44879"/>
                        <a14:foregroundMark x1="52548" y1="43203" x2="50637" y2="43203"/>
                        <a14:foregroundMark x1="61783" y1="32588" x2="64013" y2="33892"/>
                        <a14:backgroundMark x1="57006" y1="44879" x2="51274" y2="45065"/>
                        <a14:backgroundMark x1="46178" y1="44879" x2="35987" y2="44693"/>
                        <a14:backgroundMark x1="29618" y1="45065" x2="30892" y2="45065"/>
                        <a14:backgroundMark x1="42994" y1="40782" x2="42994" y2="41341"/>
                        <a14:backgroundMark x1="35350" y1="45251" x2="33121" y2="44879"/>
                      </a14:backgroundRemoval>
                    </a14:imgEffect>
                  </a14:imgLayer>
                </a14:imgProps>
              </a:ext>
              <a:ext uri="{28A0092B-C50C-407E-A947-70E740481C1C}">
                <a14:useLocalDpi xmlns:a14="http://schemas.microsoft.com/office/drawing/2010/main" val="0"/>
              </a:ext>
            </a:extLst>
          </a:blip>
          <a:srcRect l="18067" t="26350" r="31317" b="51800"/>
          <a:stretch/>
        </p:blipFill>
        <p:spPr bwMode="auto">
          <a:xfrm>
            <a:off x="4998538" y="1836164"/>
            <a:ext cx="1513841" cy="11176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5319520" y="137159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4" descr="http://darwiniana.org/equid2t.gif"/>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1676" b="27002" l="39809" r="97134">
                        <a14:backgroundMark x1="78981" y1="25698" x2="69108" y2="25512"/>
                        <a14:backgroundMark x1="57325" y1="25698" x2="52548" y2="25885"/>
                        <a14:backgroundMark x1="91083" y1="26071" x2="93631" y2="26629"/>
                        <a14:backgroundMark x1="85669" y1="25512" x2="84076" y2="26443"/>
                        <a14:backgroundMark x1="56369" y1="14711" x2="56051" y2="17505"/>
                      </a14:backgroundRemoval>
                    </a14:imgEffect>
                  </a14:imgLayer>
                </a14:imgProps>
              </a:ext>
              <a:ext uri="{28A0092B-C50C-407E-A947-70E740481C1C}">
                <a14:useLocalDpi xmlns:a14="http://schemas.microsoft.com/office/drawing/2010/main" val="0"/>
              </a:ext>
            </a:extLst>
          </a:blip>
          <a:srcRect l="35475" b="69383"/>
          <a:stretch/>
        </p:blipFill>
        <p:spPr bwMode="auto">
          <a:xfrm flipH="1">
            <a:off x="4991269" y="759939"/>
            <a:ext cx="1929846" cy="156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11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1000"/>
                                        <p:tgtEl>
                                          <p:spTgt spid="28"/>
                                        </p:tgtEl>
                                        <p:attrNameLst>
                                          <p:attrName>ppt_w</p:attrName>
                                        </p:attrNameLst>
                                      </p:cBhvr>
                                      <p:tavLst>
                                        <p:tav tm="0">
                                          <p:val>
                                            <p:strVal val="ppt_w"/>
                                          </p:val>
                                        </p:tav>
                                        <p:tav tm="100000">
                                          <p:val>
                                            <p:fltVal val="0"/>
                                          </p:val>
                                        </p:tav>
                                      </p:tavLst>
                                    </p:anim>
                                    <p:anim calcmode="lin" valueType="num">
                                      <p:cBhvr>
                                        <p:cTn id="7" dur="1000"/>
                                        <p:tgtEl>
                                          <p:spTgt spid="28"/>
                                        </p:tgtEl>
                                        <p:attrNameLst>
                                          <p:attrName>ppt_h</p:attrName>
                                        </p:attrNameLst>
                                      </p:cBhvr>
                                      <p:tavLst>
                                        <p:tav tm="0">
                                          <p:val>
                                            <p:strVal val="ppt_h"/>
                                          </p:val>
                                        </p:tav>
                                        <p:tav tm="100000">
                                          <p:val>
                                            <p:fltVal val="0"/>
                                          </p:val>
                                        </p:tav>
                                      </p:tavLst>
                                    </p:anim>
                                    <p:anim calcmode="lin" valueType="num">
                                      <p:cBhvr>
                                        <p:cTn id="8" dur="1000"/>
                                        <p:tgtEl>
                                          <p:spTgt spid="28"/>
                                        </p:tgtEl>
                                        <p:attrNameLst>
                                          <p:attrName>style.rotation</p:attrName>
                                        </p:attrNameLst>
                                      </p:cBhvr>
                                      <p:tavLst>
                                        <p:tav tm="0">
                                          <p:val>
                                            <p:fltVal val="0"/>
                                          </p:val>
                                        </p:tav>
                                        <p:tav tm="100000">
                                          <p:val>
                                            <p:fltVal val="90"/>
                                          </p:val>
                                        </p:tav>
                                      </p:tavLst>
                                    </p:anim>
                                    <p:animEffect transition="out" filter="fade">
                                      <p:cBhvr>
                                        <p:cTn id="9" dur="1000"/>
                                        <p:tgtEl>
                                          <p:spTgt spid="28"/>
                                        </p:tgtEl>
                                      </p:cBhvr>
                                    </p:animEffect>
                                    <p:set>
                                      <p:cBhvr>
                                        <p:cTn id="10" dur="1" fill="hold">
                                          <p:stCondLst>
                                            <p:cond delay="999"/>
                                          </p:stCondLst>
                                        </p:cTn>
                                        <p:tgtEl>
                                          <p:spTgt spid="28"/>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1"/>
                                        </p:tgtEl>
                                        <p:attrNameLst>
                                          <p:attrName>ppt_w</p:attrName>
                                        </p:attrNameLst>
                                      </p:cBhvr>
                                      <p:tavLst>
                                        <p:tav tm="0">
                                          <p:val>
                                            <p:strVal val="ppt_w"/>
                                          </p:val>
                                        </p:tav>
                                        <p:tav tm="100000">
                                          <p:val>
                                            <p:fltVal val="0"/>
                                          </p:val>
                                        </p:tav>
                                      </p:tavLst>
                                    </p:anim>
                                    <p:anim calcmode="lin" valueType="num">
                                      <p:cBhvr>
                                        <p:cTn id="13" dur="1000"/>
                                        <p:tgtEl>
                                          <p:spTgt spid="11"/>
                                        </p:tgtEl>
                                        <p:attrNameLst>
                                          <p:attrName>ppt_h</p:attrName>
                                        </p:attrNameLst>
                                      </p:cBhvr>
                                      <p:tavLst>
                                        <p:tav tm="0">
                                          <p:val>
                                            <p:strVal val="ppt_h"/>
                                          </p:val>
                                        </p:tav>
                                        <p:tav tm="100000">
                                          <p:val>
                                            <p:fltVal val="0"/>
                                          </p:val>
                                        </p:tav>
                                      </p:tavLst>
                                    </p:anim>
                                    <p:anim calcmode="lin" valueType="num">
                                      <p:cBhvr>
                                        <p:cTn id="14" dur="1000"/>
                                        <p:tgtEl>
                                          <p:spTgt spid="11"/>
                                        </p:tgtEl>
                                        <p:attrNameLst>
                                          <p:attrName>style.rotation</p:attrName>
                                        </p:attrNameLst>
                                      </p:cBhvr>
                                      <p:tavLst>
                                        <p:tav tm="0">
                                          <p:val>
                                            <p:fltVal val="0"/>
                                          </p:val>
                                        </p:tav>
                                        <p:tav tm="100000">
                                          <p:val>
                                            <p:fltVal val="90"/>
                                          </p:val>
                                        </p:tav>
                                      </p:tavLst>
                                    </p:anim>
                                    <p:animEffect transition="out" filter="fade">
                                      <p:cBhvr>
                                        <p:cTn id="15" dur="1000"/>
                                        <p:tgtEl>
                                          <p:spTgt spid="11"/>
                                        </p:tgtEl>
                                      </p:cBhvr>
                                    </p:animEffect>
                                    <p:set>
                                      <p:cBhvr>
                                        <p:cTn id="16" dur="1" fill="hold">
                                          <p:stCondLst>
                                            <p:cond delay="999"/>
                                          </p:stCondLst>
                                        </p:cTn>
                                        <p:tgtEl>
                                          <p:spTgt spid="11"/>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29"/>
                                        </p:tgtEl>
                                        <p:attrNameLst>
                                          <p:attrName>ppt_w</p:attrName>
                                        </p:attrNameLst>
                                      </p:cBhvr>
                                      <p:tavLst>
                                        <p:tav tm="0">
                                          <p:val>
                                            <p:strVal val="ppt_w"/>
                                          </p:val>
                                        </p:tav>
                                        <p:tav tm="100000">
                                          <p:val>
                                            <p:fltVal val="0"/>
                                          </p:val>
                                        </p:tav>
                                      </p:tavLst>
                                    </p:anim>
                                    <p:anim calcmode="lin" valueType="num">
                                      <p:cBhvr>
                                        <p:cTn id="19" dur="1000"/>
                                        <p:tgtEl>
                                          <p:spTgt spid="29"/>
                                        </p:tgtEl>
                                        <p:attrNameLst>
                                          <p:attrName>ppt_h</p:attrName>
                                        </p:attrNameLst>
                                      </p:cBhvr>
                                      <p:tavLst>
                                        <p:tav tm="0">
                                          <p:val>
                                            <p:strVal val="ppt_h"/>
                                          </p:val>
                                        </p:tav>
                                        <p:tav tm="100000">
                                          <p:val>
                                            <p:fltVal val="0"/>
                                          </p:val>
                                        </p:tav>
                                      </p:tavLst>
                                    </p:anim>
                                    <p:anim calcmode="lin" valueType="num">
                                      <p:cBhvr>
                                        <p:cTn id="20" dur="1000"/>
                                        <p:tgtEl>
                                          <p:spTgt spid="29"/>
                                        </p:tgtEl>
                                        <p:attrNameLst>
                                          <p:attrName>style.rotation</p:attrName>
                                        </p:attrNameLst>
                                      </p:cBhvr>
                                      <p:tavLst>
                                        <p:tav tm="0">
                                          <p:val>
                                            <p:fltVal val="0"/>
                                          </p:val>
                                        </p:tav>
                                        <p:tav tm="100000">
                                          <p:val>
                                            <p:fltVal val="90"/>
                                          </p:val>
                                        </p:tav>
                                      </p:tavLst>
                                    </p:anim>
                                    <p:animEffect transition="out" filter="fade">
                                      <p:cBhvr>
                                        <p:cTn id="21" dur="1000"/>
                                        <p:tgtEl>
                                          <p:spTgt spid="29"/>
                                        </p:tgtEl>
                                      </p:cBhvr>
                                    </p:animEffect>
                                    <p:set>
                                      <p:cBhvr>
                                        <p:cTn id="22" dur="1" fill="hold">
                                          <p:stCondLst>
                                            <p:cond delay="999"/>
                                          </p:stCondLst>
                                        </p:cTn>
                                        <p:tgtEl>
                                          <p:spTgt spid="2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27"/>
                                        </p:tgtEl>
                                        <p:attrNameLst>
                                          <p:attrName>ppt_w</p:attrName>
                                        </p:attrNameLst>
                                      </p:cBhvr>
                                      <p:tavLst>
                                        <p:tav tm="0">
                                          <p:val>
                                            <p:strVal val="ppt_w"/>
                                          </p:val>
                                        </p:tav>
                                        <p:tav tm="100000">
                                          <p:val>
                                            <p:fltVal val="0"/>
                                          </p:val>
                                        </p:tav>
                                      </p:tavLst>
                                    </p:anim>
                                    <p:anim calcmode="lin" valueType="num">
                                      <p:cBhvr>
                                        <p:cTn id="25" dur="1000"/>
                                        <p:tgtEl>
                                          <p:spTgt spid="27"/>
                                        </p:tgtEl>
                                        <p:attrNameLst>
                                          <p:attrName>ppt_h</p:attrName>
                                        </p:attrNameLst>
                                      </p:cBhvr>
                                      <p:tavLst>
                                        <p:tav tm="0">
                                          <p:val>
                                            <p:strVal val="ppt_h"/>
                                          </p:val>
                                        </p:tav>
                                        <p:tav tm="100000">
                                          <p:val>
                                            <p:fltVal val="0"/>
                                          </p:val>
                                        </p:tav>
                                      </p:tavLst>
                                    </p:anim>
                                    <p:anim calcmode="lin" valueType="num">
                                      <p:cBhvr>
                                        <p:cTn id="26" dur="1000"/>
                                        <p:tgtEl>
                                          <p:spTgt spid="27"/>
                                        </p:tgtEl>
                                        <p:attrNameLst>
                                          <p:attrName>style.rotation</p:attrName>
                                        </p:attrNameLst>
                                      </p:cBhvr>
                                      <p:tavLst>
                                        <p:tav tm="0">
                                          <p:val>
                                            <p:fltVal val="0"/>
                                          </p:val>
                                        </p:tav>
                                        <p:tav tm="100000">
                                          <p:val>
                                            <p:fltVal val="90"/>
                                          </p:val>
                                        </p:tav>
                                      </p:tavLst>
                                    </p:anim>
                                    <p:animEffect transition="out" filter="fade">
                                      <p:cBhvr>
                                        <p:cTn id="27" dur="1000"/>
                                        <p:tgtEl>
                                          <p:spTgt spid="27"/>
                                        </p:tgtEl>
                                      </p:cBhvr>
                                    </p:animEffect>
                                    <p:set>
                                      <p:cBhvr>
                                        <p:cTn id="28" dur="1" fill="hold">
                                          <p:stCondLst>
                                            <p:cond delay="999"/>
                                          </p:stCondLst>
                                        </p:cTn>
                                        <p:tgtEl>
                                          <p:spTgt spid="27"/>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26"/>
                                        </p:tgtEl>
                                        <p:attrNameLst>
                                          <p:attrName>ppt_w</p:attrName>
                                        </p:attrNameLst>
                                      </p:cBhvr>
                                      <p:tavLst>
                                        <p:tav tm="0">
                                          <p:val>
                                            <p:strVal val="ppt_w"/>
                                          </p:val>
                                        </p:tav>
                                        <p:tav tm="100000">
                                          <p:val>
                                            <p:fltVal val="0"/>
                                          </p:val>
                                        </p:tav>
                                      </p:tavLst>
                                    </p:anim>
                                    <p:anim calcmode="lin" valueType="num">
                                      <p:cBhvr>
                                        <p:cTn id="31" dur="1000"/>
                                        <p:tgtEl>
                                          <p:spTgt spid="26"/>
                                        </p:tgtEl>
                                        <p:attrNameLst>
                                          <p:attrName>ppt_h</p:attrName>
                                        </p:attrNameLst>
                                      </p:cBhvr>
                                      <p:tavLst>
                                        <p:tav tm="0">
                                          <p:val>
                                            <p:strVal val="ppt_h"/>
                                          </p:val>
                                        </p:tav>
                                        <p:tav tm="100000">
                                          <p:val>
                                            <p:fltVal val="0"/>
                                          </p:val>
                                        </p:tav>
                                      </p:tavLst>
                                    </p:anim>
                                    <p:anim calcmode="lin" valueType="num">
                                      <p:cBhvr>
                                        <p:cTn id="32" dur="1000"/>
                                        <p:tgtEl>
                                          <p:spTgt spid="26"/>
                                        </p:tgtEl>
                                        <p:attrNameLst>
                                          <p:attrName>style.rotation</p:attrName>
                                        </p:attrNameLst>
                                      </p:cBhvr>
                                      <p:tavLst>
                                        <p:tav tm="0">
                                          <p:val>
                                            <p:fltVal val="0"/>
                                          </p:val>
                                        </p:tav>
                                        <p:tav tm="100000">
                                          <p:val>
                                            <p:fltVal val="90"/>
                                          </p:val>
                                        </p:tav>
                                      </p:tavLst>
                                    </p:anim>
                                    <p:animEffect transition="out" filter="fade">
                                      <p:cBhvr>
                                        <p:cTn id="33" dur="1000"/>
                                        <p:tgtEl>
                                          <p:spTgt spid="26"/>
                                        </p:tgtEl>
                                      </p:cBhvr>
                                    </p:animEffect>
                                    <p:set>
                                      <p:cBhvr>
                                        <p:cTn id="34" dur="1" fill="hold">
                                          <p:stCondLst>
                                            <p:cond delay="999"/>
                                          </p:stCondLst>
                                        </p:cTn>
                                        <p:tgtEl>
                                          <p:spTgt spid="26"/>
                                        </p:tgtEl>
                                        <p:attrNameLst>
                                          <p:attrName>style.visibility</p:attrName>
                                        </p:attrNameLst>
                                      </p:cBhvr>
                                      <p:to>
                                        <p:strVal val="hidden"/>
                                      </p:to>
                                    </p:set>
                                  </p:childTnLst>
                                </p:cTn>
                              </p:par>
                              <p:par>
                                <p:cTn id="35" presetID="31" presetClass="exit" presetSubtype="0" fill="hold" grpId="0" nodeType="withEffect">
                                  <p:stCondLst>
                                    <p:cond delay="0"/>
                                  </p:stCondLst>
                                  <p:childTnLst>
                                    <p:anim calcmode="lin" valueType="num">
                                      <p:cBhvr>
                                        <p:cTn id="36" dur="1000"/>
                                        <p:tgtEl>
                                          <p:spTgt spid="18"/>
                                        </p:tgtEl>
                                        <p:attrNameLst>
                                          <p:attrName>ppt_w</p:attrName>
                                        </p:attrNameLst>
                                      </p:cBhvr>
                                      <p:tavLst>
                                        <p:tav tm="0">
                                          <p:val>
                                            <p:strVal val="ppt_w"/>
                                          </p:val>
                                        </p:tav>
                                        <p:tav tm="100000">
                                          <p:val>
                                            <p:fltVal val="0"/>
                                          </p:val>
                                        </p:tav>
                                      </p:tavLst>
                                    </p:anim>
                                    <p:anim calcmode="lin" valueType="num">
                                      <p:cBhvr>
                                        <p:cTn id="37" dur="1000"/>
                                        <p:tgtEl>
                                          <p:spTgt spid="18"/>
                                        </p:tgtEl>
                                        <p:attrNameLst>
                                          <p:attrName>ppt_h</p:attrName>
                                        </p:attrNameLst>
                                      </p:cBhvr>
                                      <p:tavLst>
                                        <p:tav tm="0">
                                          <p:val>
                                            <p:strVal val="ppt_h"/>
                                          </p:val>
                                        </p:tav>
                                        <p:tav tm="100000">
                                          <p:val>
                                            <p:fltVal val="0"/>
                                          </p:val>
                                        </p:tav>
                                      </p:tavLst>
                                    </p:anim>
                                    <p:anim calcmode="lin" valueType="num">
                                      <p:cBhvr>
                                        <p:cTn id="38" dur="1000"/>
                                        <p:tgtEl>
                                          <p:spTgt spid="18"/>
                                        </p:tgtEl>
                                        <p:attrNameLst>
                                          <p:attrName>style.rotation</p:attrName>
                                        </p:attrNameLst>
                                      </p:cBhvr>
                                      <p:tavLst>
                                        <p:tav tm="0">
                                          <p:val>
                                            <p:fltVal val="0"/>
                                          </p:val>
                                        </p:tav>
                                        <p:tav tm="100000">
                                          <p:val>
                                            <p:fltVal val="90"/>
                                          </p:val>
                                        </p:tav>
                                      </p:tavLst>
                                    </p:anim>
                                    <p:animEffect transition="out" filter="fade">
                                      <p:cBhvr>
                                        <p:cTn id="39" dur="1000"/>
                                        <p:tgtEl>
                                          <p:spTgt spid="18"/>
                                        </p:tgtEl>
                                      </p:cBhvr>
                                    </p:animEffect>
                                    <p:set>
                                      <p:cBhvr>
                                        <p:cTn id="40" dur="1" fill="hold">
                                          <p:stCondLst>
                                            <p:cond delay="999"/>
                                          </p:stCondLst>
                                        </p:cTn>
                                        <p:tgtEl>
                                          <p:spTgt spid="18"/>
                                        </p:tgtEl>
                                        <p:attrNameLst>
                                          <p:attrName>style.visibility</p:attrName>
                                        </p:attrNameLst>
                                      </p:cBhvr>
                                      <p:to>
                                        <p:strVal val="hidden"/>
                                      </p:to>
                                    </p:set>
                                  </p:childTnLst>
                                </p:cTn>
                              </p:par>
                              <p:par>
                                <p:cTn id="41" presetID="31" presetClass="exit" presetSubtype="0" fill="hold" grpId="0" nodeType="withEffect">
                                  <p:stCondLst>
                                    <p:cond delay="0"/>
                                  </p:stCondLst>
                                  <p:childTnLst>
                                    <p:anim calcmode="lin" valueType="num">
                                      <p:cBhvr>
                                        <p:cTn id="42" dur="1000"/>
                                        <p:tgtEl>
                                          <p:spTgt spid="19"/>
                                        </p:tgtEl>
                                        <p:attrNameLst>
                                          <p:attrName>ppt_w</p:attrName>
                                        </p:attrNameLst>
                                      </p:cBhvr>
                                      <p:tavLst>
                                        <p:tav tm="0">
                                          <p:val>
                                            <p:strVal val="ppt_w"/>
                                          </p:val>
                                        </p:tav>
                                        <p:tav tm="100000">
                                          <p:val>
                                            <p:fltVal val="0"/>
                                          </p:val>
                                        </p:tav>
                                      </p:tavLst>
                                    </p:anim>
                                    <p:anim calcmode="lin" valueType="num">
                                      <p:cBhvr>
                                        <p:cTn id="43" dur="1000"/>
                                        <p:tgtEl>
                                          <p:spTgt spid="19"/>
                                        </p:tgtEl>
                                        <p:attrNameLst>
                                          <p:attrName>ppt_h</p:attrName>
                                        </p:attrNameLst>
                                      </p:cBhvr>
                                      <p:tavLst>
                                        <p:tav tm="0">
                                          <p:val>
                                            <p:strVal val="ppt_h"/>
                                          </p:val>
                                        </p:tav>
                                        <p:tav tm="100000">
                                          <p:val>
                                            <p:fltVal val="0"/>
                                          </p:val>
                                        </p:tav>
                                      </p:tavLst>
                                    </p:anim>
                                    <p:anim calcmode="lin" valueType="num">
                                      <p:cBhvr>
                                        <p:cTn id="44" dur="1000"/>
                                        <p:tgtEl>
                                          <p:spTgt spid="19"/>
                                        </p:tgtEl>
                                        <p:attrNameLst>
                                          <p:attrName>style.rotation</p:attrName>
                                        </p:attrNameLst>
                                      </p:cBhvr>
                                      <p:tavLst>
                                        <p:tav tm="0">
                                          <p:val>
                                            <p:fltVal val="0"/>
                                          </p:val>
                                        </p:tav>
                                        <p:tav tm="100000">
                                          <p:val>
                                            <p:fltVal val="90"/>
                                          </p:val>
                                        </p:tav>
                                      </p:tavLst>
                                    </p:anim>
                                    <p:animEffect transition="out" filter="fade">
                                      <p:cBhvr>
                                        <p:cTn id="45" dur="1000"/>
                                        <p:tgtEl>
                                          <p:spTgt spid="19"/>
                                        </p:tgtEl>
                                      </p:cBhvr>
                                    </p:animEffect>
                                    <p:set>
                                      <p:cBhvr>
                                        <p:cTn id="46" dur="1" fill="hold">
                                          <p:stCondLst>
                                            <p:cond delay="999"/>
                                          </p:stCondLst>
                                        </p:cTn>
                                        <p:tgtEl>
                                          <p:spTgt spid="19"/>
                                        </p:tgtEl>
                                        <p:attrNameLst>
                                          <p:attrName>style.visibility</p:attrName>
                                        </p:attrNameLst>
                                      </p:cBhvr>
                                      <p:to>
                                        <p:strVal val="hidden"/>
                                      </p:to>
                                    </p:set>
                                  </p:childTnLst>
                                </p:cTn>
                              </p:par>
                              <p:par>
                                <p:cTn id="47" presetID="31" presetClass="exit" presetSubtype="0" fill="hold" grpId="0" nodeType="withEffect">
                                  <p:stCondLst>
                                    <p:cond delay="0"/>
                                  </p:stCondLst>
                                  <p:childTnLst>
                                    <p:anim calcmode="lin" valueType="num">
                                      <p:cBhvr>
                                        <p:cTn id="48" dur="1000"/>
                                        <p:tgtEl>
                                          <p:spTgt spid="21"/>
                                        </p:tgtEl>
                                        <p:attrNameLst>
                                          <p:attrName>ppt_w</p:attrName>
                                        </p:attrNameLst>
                                      </p:cBhvr>
                                      <p:tavLst>
                                        <p:tav tm="0">
                                          <p:val>
                                            <p:strVal val="ppt_w"/>
                                          </p:val>
                                        </p:tav>
                                        <p:tav tm="100000">
                                          <p:val>
                                            <p:fltVal val="0"/>
                                          </p:val>
                                        </p:tav>
                                      </p:tavLst>
                                    </p:anim>
                                    <p:anim calcmode="lin" valueType="num">
                                      <p:cBhvr>
                                        <p:cTn id="49" dur="1000"/>
                                        <p:tgtEl>
                                          <p:spTgt spid="21"/>
                                        </p:tgtEl>
                                        <p:attrNameLst>
                                          <p:attrName>ppt_h</p:attrName>
                                        </p:attrNameLst>
                                      </p:cBhvr>
                                      <p:tavLst>
                                        <p:tav tm="0">
                                          <p:val>
                                            <p:strVal val="ppt_h"/>
                                          </p:val>
                                        </p:tav>
                                        <p:tav tm="100000">
                                          <p:val>
                                            <p:fltVal val="0"/>
                                          </p:val>
                                        </p:tav>
                                      </p:tavLst>
                                    </p:anim>
                                    <p:anim calcmode="lin" valueType="num">
                                      <p:cBhvr>
                                        <p:cTn id="50" dur="1000"/>
                                        <p:tgtEl>
                                          <p:spTgt spid="21"/>
                                        </p:tgtEl>
                                        <p:attrNameLst>
                                          <p:attrName>style.rotation</p:attrName>
                                        </p:attrNameLst>
                                      </p:cBhvr>
                                      <p:tavLst>
                                        <p:tav tm="0">
                                          <p:val>
                                            <p:fltVal val="0"/>
                                          </p:val>
                                        </p:tav>
                                        <p:tav tm="100000">
                                          <p:val>
                                            <p:fltVal val="90"/>
                                          </p:val>
                                        </p:tav>
                                      </p:tavLst>
                                    </p:anim>
                                    <p:animEffect transition="out" filter="fade">
                                      <p:cBhvr>
                                        <p:cTn id="51" dur="1000"/>
                                        <p:tgtEl>
                                          <p:spTgt spid="21"/>
                                        </p:tgtEl>
                                      </p:cBhvr>
                                    </p:animEffect>
                                    <p:set>
                                      <p:cBhvr>
                                        <p:cTn id="52" dur="1" fill="hold">
                                          <p:stCondLst>
                                            <p:cond delay="999"/>
                                          </p:stCondLst>
                                        </p:cTn>
                                        <p:tgtEl>
                                          <p:spTgt spid="21"/>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17"/>
                                        </p:tgtEl>
                                        <p:attrNameLst>
                                          <p:attrName>ppt_w</p:attrName>
                                        </p:attrNameLst>
                                      </p:cBhvr>
                                      <p:tavLst>
                                        <p:tav tm="0">
                                          <p:val>
                                            <p:strVal val="ppt_w"/>
                                          </p:val>
                                        </p:tav>
                                        <p:tav tm="100000">
                                          <p:val>
                                            <p:fltVal val="0"/>
                                          </p:val>
                                        </p:tav>
                                      </p:tavLst>
                                    </p:anim>
                                    <p:anim calcmode="lin" valueType="num">
                                      <p:cBhvr>
                                        <p:cTn id="55" dur="1000"/>
                                        <p:tgtEl>
                                          <p:spTgt spid="17"/>
                                        </p:tgtEl>
                                        <p:attrNameLst>
                                          <p:attrName>ppt_h</p:attrName>
                                        </p:attrNameLst>
                                      </p:cBhvr>
                                      <p:tavLst>
                                        <p:tav tm="0">
                                          <p:val>
                                            <p:strVal val="ppt_h"/>
                                          </p:val>
                                        </p:tav>
                                        <p:tav tm="100000">
                                          <p:val>
                                            <p:fltVal val="0"/>
                                          </p:val>
                                        </p:tav>
                                      </p:tavLst>
                                    </p:anim>
                                    <p:anim calcmode="lin" valueType="num">
                                      <p:cBhvr>
                                        <p:cTn id="56" dur="1000"/>
                                        <p:tgtEl>
                                          <p:spTgt spid="17"/>
                                        </p:tgtEl>
                                        <p:attrNameLst>
                                          <p:attrName>style.rotation</p:attrName>
                                        </p:attrNameLst>
                                      </p:cBhvr>
                                      <p:tavLst>
                                        <p:tav tm="0">
                                          <p:val>
                                            <p:fltVal val="0"/>
                                          </p:val>
                                        </p:tav>
                                        <p:tav tm="100000">
                                          <p:val>
                                            <p:fltVal val="90"/>
                                          </p:val>
                                        </p:tav>
                                      </p:tavLst>
                                    </p:anim>
                                    <p:animEffect transition="out" filter="fade">
                                      <p:cBhvr>
                                        <p:cTn id="57" dur="1000"/>
                                        <p:tgtEl>
                                          <p:spTgt spid="17"/>
                                        </p:tgtEl>
                                      </p:cBhvr>
                                    </p:animEffect>
                                    <p:set>
                                      <p:cBhvr>
                                        <p:cTn id="58" dur="1" fill="hold">
                                          <p:stCondLst>
                                            <p:cond delay="999"/>
                                          </p:stCondLst>
                                        </p:cTn>
                                        <p:tgtEl>
                                          <p:spTgt spid="17"/>
                                        </p:tgtEl>
                                        <p:attrNameLst>
                                          <p:attrName>style.visibility</p:attrName>
                                        </p:attrNameLst>
                                      </p:cBhvr>
                                      <p:to>
                                        <p:strVal val="hidden"/>
                                      </p:to>
                                    </p:set>
                                  </p:childTnLst>
                                </p:cTn>
                              </p:par>
                              <p:par>
                                <p:cTn id="59" presetID="31" presetClass="exit" presetSubtype="0" fill="hold" grpId="0" nodeType="withEffect">
                                  <p:stCondLst>
                                    <p:cond delay="0"/>
                                  </p:stCondLst>
                                  <p:childTnLst>
                                    <p:anim calcmode="lin" valueType="num">
                                      <p:cBhvr>
                                        <p:cTn id="60" dur="1000"/>
                                        <p:tgtEl>
                                          <p:spTgt spid="14"/>
                                        </p:tgtEl>
                                        <p:attrNameLst>
                                          <p:attrName>ppt_w</p:attrName>
                                        </p:attrNameLst>
                                      </p:cBhvr>
                                      <p:tavLst>
                                        <p:tav tm="0">
                                          <p:val>
                                            <p:strVal val="ppt_w"/>
                                          </p:val>
                                        </p:tav>
                                        <p:tav tm="100000">
                                          <p:val>
                                            <p:fltVal val="0"/>
                                          </p:val>
                                        </p:tav>
                                      </p:tavLst>
                                    </p:anim>
                                    <p:anim calcmode="lin" valueType="num">
                                      <p:cBhvr>
                                        <p:cTn id="61" dur="1000"/>
                                        <p:tgtEl>
                                          <p:spTgt spid="14"/>
                                        </p:tgtEl>
                                        <p:attrNameLst>
                                          <p:attrName>ppt_h</p:attrName>
                                        </p:attrNameLst>
                                      </p:cBhvr>
                                      <p:tavLst>
                                        <p:tav tm="0">
                                          <p:val>
                                            <p:strVal val="ppt_h"/>
                                          </p:val>
                                        </p:tav>
                                        <p:tav tm="100000">
                                          <p:val>
                                            <p:fltVal val="0"/>
                                          </p:val>
                                        </p:tav>
                                      </p:tavLst>
                                    </p:anim>
                                    <p:anim calcmode="lin" valueType="num">
                                      <p:cBhvr>
                                        <p:cTn id="62" dur="1000"/>
                                        <p:tgtEl>
                                          <p:spTgt spid="14"/>
                                        </p:tgtEl>
                                        <p:attrNameLst>
                                          <p:attrName>style.rotation</p:attrName>
                                        </p:attrNameLst>
                                      </p:cBhvr>
                                      <p:tavLst>
                                        <p:tav tm="0">
                                          <p:val>
                                            <p:fltVal val="0"/>
                                          </p:val>
                                        </p:tav>
                                        <p:tav tm="100000">
                                          <p:val>
                                            <p:fltVal val="90"/>
                                          </p:val>
                                        </p:tav>
                                      </p:tavLst>
                                    </p:anim>
                                    <p:animEffect transition="out" filter="fade">
                                      <p:cBhvr>
                                        <p:cTn id="63" dur="1000"/>
                                        <p:tgtEl>
                                          <p:spTgt spid="14"/>
                                        </p:tgtEl>
                                      </p:cBhvr>
                                    </p:animEffect>
                                    <p:set>
                                      <p:cBhvr>
                                        <p:cTn id="64" dur="1" fill="hold">
                                          <p:stCondLst>
                                            <p:cond delay="999"/>
                                          </p:stCondLst>
                                        </p:cTn>
                                        <p:tgtEl>
                                          <p:spTgt spid="14"/>
                                        </p:tgtEl>
                                        <p:attrNameLst>
                                          <p:attrName>style.visibility</p:attrName>
                                        </p:attrNameLst>
                                      </p:cBhvr>
                                      <p:to>
                                        <p:strVal val="hidden"/>
                                      </p:to>
                                    </p:set>
                                  </p:childTnLst>
                                </p:cTn>
                              </p:par>
                              <p:par>
                                <p:cTn id="65" presetID="31" presetClass="exit" presetSubtype="0" fill="hold" grpId="0" nodeType="withEffect">
                                  <p:stCondLst>
                                    <p:cond delay="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par>
                                <p:cTn id="71" presetID="31" presetClass="exit" presetSubtype="0" fill="hold" grpId="0" nodeType="withEffect">
                                  <p:stCondLst>
                                    <p:cond delay="0"/>
                                  </p:stCondLst>
                                  <p:childTnLst>
                                    <p:anim calcmode="lin" valueType="num">
                                      <p:cBhvr>
                                        <p:cTn id="72" dur="1000"/>
                                        <p:tgtEl>
                                          <p:spTgt spid="16"/>
                                        </p:tgtEl>
                                        <p:attrNameLst>
                                          <p:attrName>ppt_w</p:attrName>
                                        </p:attrNameLst>
                                      </p:cBhvr>
                                      <p:tavLst>
                                        <p:tav tm="0">
                                          <p:val>
                                            <p:strVal val="ppt_w"/>
                                          </p:val>
                                        </p:tav>
                                        <p:tav tm="100000">
                                          <p:val>
                                            <p:fltVal val="0"/>
                                          </p:val>
                                        </p:tav>
                                      </p:tavLst>
                                    </p:anim>
                                    <p:anim calcmode="lin" valueType="num">
                                      <p:cBhvr>
                                        <p:cTn id="73" dur="1000"/>
                                        <p:tgtEl>
                                          <p:spTgt spid="16"/>
                                        </p:tgtEl>
                                        <p:attrNameLst>
                                          <p:attrName>ppt_h</p:attrName>
                                        </p:attrNameLst>
                                      </p:cBhvr>
                                      <p:tavLst>
                                        <p:tav tm="0">
                                          <p:val>
                                            <p:strVal val="ppt_h"/>
                                          </p:val>
                                        </p:tav>
                                        <p:tav tm="100000">
                                          <p:val>
                                            <p:fltVal val="0"/>
                                          </p:val>
                                        </p:tav>
                                      </p:tavLst>
                                    </p:anim>
                                    <p:anim calcmode="lin" valueType="num">
                                      <p:cBhvr>
                                        <p:cTn id="74" dur="1000"/>
                                        <p:tgtEl>
                                          <p:spTgt spid="16"/>
                                        </p:tgtEl>
                                        <p:attrNameLst>
                                          <p:attrName>style.rotation</p:attrName>
                                        </p:attrNameLst>
                                      </p:cBhvr>
                                      <p:tavLst>
                                        <p:tav tm="0">
                                          <p:val>
                                            <p:fltVal val="0"/>
                                          </p:val>
                                        </p:tav>
                                        <p:tav tm="100000">
                                          <p:val>
                                            <p:fltVal val="90"/>
                                          </p:val>
                                        </p:tav>
                                      </p:tavLst>
                                    </p:anim>
                                    <p:animEffect transition="out" filter="fade">
                                      <p:cBhvr>
                                        <p:cTn id="75" dur="1000"/>
                                        <p:tgtEl>
                                          <p:spTgt spid="16"/>
                                        </p:tgtEl>
                                      </p:cBhvr>
                                    </p:animEffect>
                                    <p:set>
                                      <p:cBhvr>
                                        <p:cTn id="76" dur="1" fill="hold">
                                          <p:stCondLst>
                                            <p:cond delay="999"/>
                                          </p:stCondLst>
                                        </p:cTn>
                                        <p:tgtEl>
                                          <p:spTgt spid="16"/>
                                        </p:tgtEl>
                                        <p:attrNameLst>
                                          <p:attrName>style.visibility</p:attrName>
                                        </p:attrNameLst>
                                      </p:cBhvr>
                                      <p:to>
                                        <p:strVal val="hidden"/>
                                      </p:to>
                                    </p:set>
                                  </p:childTnLst>
                                </p:cTn>
                              </p:par>
                              <p:par>
                                <p:cTn id="77" presetID="31" presetClass="exit" presetSubtype="0" fill="hold" nodeType="withEffect">
                                  <p:stCondLst>
                                    <p:cond delay="0"/>
                                  </p:stCondLst>
                                  <p:childTnLst>
                                    <p:anim calcmode="lin" valueType="num">
                                      <p:cBhvr>
                                        <p:cTn id="78" dur="1000"/>
                                        <p:tgtEl>
                                          <p:spTgt spid="3"/>
                                        </p:tgtEl>
                                        <p:attrNameLst>
                                          <p:attrName>ppt_w</p:attrName>
                                        </p:attrNameLst>
                                      </p:cBhvr>
                                      <p:tavLst>
                                        <p:tav tm="0">
                                          <p:val>
                                            <p:strVal val="ppt_w"/>
                                          </p:val>
                                        </p:tav>
                                        <p:tav tm="100000">
                                          <p:val>
                                            <p:fltVal val="0"/>
                                          </p:val>
                                        </p:tav>
                                      </p:tavLst>
                                    </p:anim>
                                    <p:anim calcmode="lin" valueType="num">
                                      <p:cBhvr>
                                        <p:cTn id="79" dur="1000"/>
                                        <p:tgtEl>
                                          <p:spTgt spid="3"/>
                                        </p:tgtEl>
                                        <p:attrNameLst>
                                          <p:attrName>ppt_h</p:attrName>
                                        </p:attrNameLst>
                                      </p:cBhvr>
                                      <p:tavLst>
                                        <p:tav tm="0">
                                          <p:val>
                                            <p:strVal val="ppt_h"/>
                                          </p:val>
                                        </p:tav>
                                        <p:tav tm="100000">
                                          <p:val>
                                            <p:fltVal val="0"/>
                                          </p:val>
                                        </p:tav>
                                      </p:tavLst>
                                    </p:anim>
                                    <p:anim calcmode="lin" valueType="num">
                                      <p:cBhvr>
                                        <p:cTn id="80" dur="1000"/>
                                        <p:tgtEl>
                                          <p:spTgt spid="3"/>
                                        </p:tgtEl>
                                        <p:attrNameLst>
                                          <p:attrName>style.rotation</p:attrName>
                                        </p:attrNameLst>
                                      </p:cBhvr>
                                      <p:tavLst>
                                        <p:tav tm="0">
                                          <p:val>
                                            <p:fltVal val="0"/>
                                          </p:val>
                                        </p:tav>
                                        <p:tav tm="100000">
                                          <p:val>
                                            <p:fltVal val="90"/>
                                          </p:val>
                                        </p:tav>
                                      </p:tavLst>
                                    </p:anim>
                                    <p:animEffect transition="out" filter="fade">
                                      <p:cBhvr>
                                        <p:cTn id="81" dur="1000"/>
                                        <p:tgtEl>
                                          <p:spTgt spid="3"/>
                                        </p:tgtEl>
                                      </p:cBhvr>
                                    </p:animEffect>
                                    <p:set>
                                      <p:cBhvr>
                                        <p:cTn id="82" dur="1" fill="hold">
                                          <p:stCondLst>
                                            <p:cond delay="999"/>
                                          </p:stCondLst>
                                        </p:cTn>
                                        <p:tgtEl>
                                          <p:spTgt spid="3"/>
                                        </p:tgtEl>
                                        <p:attrNameLst>
                                          <p:attrName>style.visibility</p:attrName>
                                        </p:attrNameLst>
                                      </p:cBhvr>
                                      <p:to>
                                        <p:strVal val="hidden"/>
                                      </p:to>
                                    </p:set>
                                  </p:childTnLst>
                                </p:cTn>
                              </p:par>
                              <p:par>
                                <p:cTn id="83" presetID="31" presetClass="exit" presetSubtype="0" fill="hold" grpId="0" nodeType="withEffect">
                                  <p:stCondLst>
                                    <p:cond delay="0"/>
                                  </p:stCondLst>
                                  <p:childTnLst>
                                    <p:anim calcmode="lin" valueType="num">
                                      <p:cBhvr>
                                        <p:cTn id="84" dur="1000"/>
                                        <p:tgtEl>
                                          <p:spTgt spid="15"/>
                                        </p:tgtEl>
                                        <p:attrNameLst>
                                          <p:attrName>ppt_w</p:attrName>
                                        </p:attrNameLst>
                                      </p:cBhvr>
                                      <p:tavLst>
                                        <p:tav tm="0">
                                          <p:val>
                                            <p:strVal val="ppt_w"/>
                                          </p:val>
                                        </p:tav>
                                        <p:tav tm="100000">
                                          <p:val>
                                            <p:fltVal val="0"/>
                                          </p:val>
                                        </p:tav>
                                      </p:tavLst>
                                    </p:anim>
                                    <p:anim calcmode="lin" valueType="num">
                                      <p:cBhvr>
                                        <p:cTn id="85" dur="1000"/>
                                        <p:tgtEl>
                                          <p:spTgt spid="15"/>
                                        </p:tgtEl>
                                        <p:attrNameLst>
                                          <p:attrName>ppt_h</p:attrName>
                                        </p:attrNameLst>
                                      </p:cBhvr>
                                      <p:tavLst>
                                        <p:tav tm="0">
                                          <p:val>
                                            <p:strVal val="ppt_h"/>
                                          </p:val>
                                        </p:tav>
                                        <p:tav tm="100000">
                                          <p:val>
                                            <p:fltVal val="0"/>
                                          </p:val>
                                        </p:tav>
                                      </p:tavLst>
                                    </p:anim>
                                    <p:anim calcmode="lin" valueType="num">
                                      <p:cBhvr>
                                        <p:cTn id="86" dur="1000"/>
                                        <p:tgtEl>
                                          <p:spTgt spid="15"/>
                                        </p:tgtEl>
                                        <p:attrNameLst>
                                          <p:attrName>style.rotation</p:attrName>
                                        </p:attrNameLst>
                                      </p:cBhvr>
                                      <p:tavLst>
                                        <p:tav tm="0">
                                          <p:val>
                                            <p:fltVal val="0"/>
                                          </p:val>
                                        </p:tav>
                                        <p:tav tm="100000">
                                          <p:val>
                                            <p:fltVal val="90"/>
                                          </p:val>
                                        </p:tav>
                                      </p:tavLst>
                                    </p:anim>
                                    <p:animEffect transition="out" filter="fade">
                                      <p:cBhvr>
                                        <p:cTn id="87" dur="1000"/>
                                        <p:tgtEl>
                                          <p:spTgt spid="15"/>
                                        </p:tgtEl>
                                      </p:cBhvr>
                                    </p:animEffect>
                                    <p:set>
                                      <p:cBhvr>
                                        <p:cTn id="88"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7" grpId="0" animBg="1"/>
      <p:bldP spid="18" grpId="0" animBg="1"/>
      <p:bldP spid="19" grpId="0" animBg="1"/>
      <p:bldP spid="20" grpId="0" animBg="1"/>
      <p:bldP spid="21" grpId="0" animBg="1"/>
      <p:bldP spid="26" grpId="0" animBg="1"/>
      <p:bldP spid="27" grpId="0" animBg="1"/>
      <p:bldP spid="14" grpId="0" animBg="1"/>
      <p:bldP spid="16"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http://darwiniana.org/equid2t.gif"/>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6623" b="80793" l="39204" r="93245">
                        <a14:foregroundMark x1="59236" y1="74674" x2="58599" y2="76350"/>
                        <a14:foregroundMark x1="56369" y1="76350" x2="54459" y2="76723"/>
                        <a14:foregroundMark x1="47134" y1="75605" x2="50318" y2="76723"/>
                        <a14:foregroundMark x1="63057" y1="72067" x2="61146" y2="71136"/>
                        <a14:backgroundMark x1="68153" y1="72067" x2="69108" y2="78957"/>
                        <a14:backgroundMark x1="79618" y1="72439" x2="68153" y2="71322"/>
                        <a14:backgroundMark x1="58280" y1="78399" x2="46497" y2="78212"/>
                        <a14:backgroundMark x1="64013" y1="75419" x2="63694" y2="76909"/>
                        <a14:backgroundMark x1="68471" y1="71322" x2="64331" y2="70019"/>
                        <a14:backgroundMark x1="57643" y1="69460" x2="53503" y2="70019"/>
                        <a14:backgroundMark x1="48408" y1="70205" x2="44904" y2="70205"/>
                        <a14:backgroundMark x1="40446" y1="72626" x2="43949" y2="73743"/>
                      </a14:backgroundRemoval>
                    </a14:imgEffect>
                  </a14:imgLayer>
                </a14:imgProps>
              </a:ext>
              <a:ext uri="{28A0092B-C50C-407E-A947-70E740481C1C}">
                <a14:useLocalDpi xmlns:a14="http://schemas.microsoft.com/office/drawing/2010/main" val="0"/>
              </a:ext>
            </a:extLst>
          </a:blip>
          <a:srcRect l="32449" t="64852" b="17436"/>
          <a:stretch/>
        </p:blipFill>
        <p:spPr bwMode="auto">
          <a:xfrm>
            <a:off x="2966910" y="4510284"/>
            <a:ext cx="2020358" cy="9059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darwiniana.org/equid2t.gif"/>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82794" b="94712" l="54023" r="80068">
                        <a14:foregroundMark x1="70382" y1="90875" x2="71656" y2="91620"/>
                        <a14:foregroundMark x1="56369" y1="90317" x2="55096" y2="90875"/>
                        <a14:foregroundMark x1="74204" y1="89013" x2="72930" y2="88082"/>
                        <a14:backgroundMark x1="78025" y1="86778" x2="55096" y2="84730"/>
                      </a14:backgroundRemoval>
                    </a14:imgEffect>
                  </a14:imgLayer>
                </a14:imgProps>
              </a:ext>
              <a:ext uri="{28A0092B-C50C-407E-A947-70E740481C1C}">
                <a14:useLocalDpi xmlns:a14="http://schemas.microsoft.com/office/drawing/2010/main" val="0"/>
              </a:ext>
            </a:extLst>
          </a:blip>
          <a:srcRect l="50768" t="81304" r="16677" b="3798"/>
          <a:stretch/>
        </p:blipFill>
        <p:spPr bwMode="auto">
          <a:xfrm>
            <a:off x="2308860" y="4485129"/>
            <a:ext cx="912219" cy="71391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darwiniana.org/equid2t.gif"/>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48190" b="65153" l="42202" r="93578">
                        <a14:foregroundMark x1="49045" y1="59218" x2="47771" y2="61639"/>
                        <a14:foregroundMark x1="48726" y1="54749" x2="44268" y2="55307"/>
                        <a14:foregroundMark x1="70701" y1="51955" x2="68153" y2="52514"/>
                        <a14:foregroundMark x1="71338" y1="61266" x2="72930" y2="62011"/>
                        <a14:foregroundMark x1="54459" y1="60894" x2="56369" y2="62570"/>
                        <a14:backgroundMark x1="65605" y1="62384" x2="60191" y2="61825"/>
                        <a14:backgroundMark x1="76752" y1="62756" x2="75159" y2="62756"/>
                        <a14:backgroundMark x1="50955" y1="61080" x2="51911" y2="62384"/>
                      </a14:backgroundRemoval>
                    </a14:imgEffect>
                  </a14:imgLayer>
                </a14:imgProps>
              </a:ext>
              <a:ext uri="{28A0092B-C50C-407E-A947-70E740481C1C}">
                <a14:useLocalDpi xmlns:a14="http://schemas.microsoft.com/office/drawing/2010/main" val="0"/>
              </a:ext>
            </a:extLst>
          </a:blip>
          <a:srcRect l="35780" t="46070" b="32727"/>
          <a:stretch/>
        </p:blipFill>
        <p:spPr bwMode="auto">
          <a:xfrm>
            <a:off x="3977089" y="4331697"/>
            <a:ext cx="1920727" cy="108452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darwiniana.org/equid2t.gif"/>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28492" b="45810" l="22930" r="64013">
                        <a14:foregroundMark x1="31529" y1="36685" x2="26752" y2="37058"/>
                        <a14:foregroundMark x1="32484" y1="42458" x2="32803" y2="44879"/>
                        <a14:foregroundMark x1="52548" y1="43203" x2="50637" y2="43203"/>
                        <a14:foregroundMark x1="61783" y1="32588" x2="64013" y2="33892"/>
                        <a14:backgroundMark x1="57006" y1="44879" x2="51274" y2="45065"/>
                        <a14:backgroundMark x1="46178" y1="44879" x2="35987" y2="44693"/>
                        <a14:backgroundMark x1="29618" y1="45065" x2="30892" y2="45065"/>
                        <a14:backgroundMark x1="42994" y1="40782" x2="42994" y2="41341"/>
                        <a14:backgroundMark x1="35350" y1="45251" x2="33121" y2="44879"/>
                      </a14:backgroundRemoval>
                    </a14:imgEffect>
                  </a14:imgLayer>
                </a14:imgProps>
              </a:ext>
              <a:ext uri="{28A0092B-C50C-407E-A947-70E740481C1C}">
                <a14:useLocalDpi xmlns:a14="http://schemas.microsoft.com/office/drawing/2010/main" val="0"/>
              </a:ext>
            </a:extLst>
          </a:blip>
          <a:srcRect l="18067" t="26350" r="31317" b="51800"/>
          <a:stretch/>
        </p:blipFill>
        <p:spPr bwMode="auto">
          <a:xfrm>
            <a:off x="5240526" y="4315157"/>
            <a:ext cx="1513841" cy="11176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darwiniana.org/equid2t.gif"/>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1676" b="27002" l="39809" r="97134">
                        <a14:backgroundMark x1="78981" y1="25698" x2="69108" y2="25512"/>
                        <a14:backgroundMark x1="57325" y1="25698" x2="52548" y2="25885"/>
                        <a14:backgroundMark x1="91083" y1="26071" x2="93631" y2="26629"/>
                        <a14:backgroundMark x1="85669" y1="25512" x2="84076" y2="26443"/>
                        <a14:backgroundMark x1="56369" y1="14711" x2="56051" y2="17505"/>
                      </a14:backgroundRemoval>
                    </a14:imgEffect>
                  </a14:imgLayer>
                </a14:imgProps>
              </a:ext>
              <a:ext uri="{28A0092B-C50C-407E-A947-70E740481C1C}">
                <a14:useLocalDpi xmlns:a14="http://schemas.microsoft.com/office/drawing/2010/main" val="0"/>
              </a:ext>
            </a:extLst>
          </a:blip>
          <a:srcRect l="35475" b="69383"/>
          <a:stretch/>
        </p:blipFill>
        <p:spPr bwMode="auto">
          <a:xfrm flipH="1">
            <a:off x="6687242" y="3866720"/>
            <a:ext cx="1929846" cy="156603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2308860" y="5295052"/>
            <a:ext cx="653174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302873" y="1447800"/>
            <a:ext cx="11974" cy="384725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2351314" y="1942793"/>
            <a:ext cx="6384472" cy="2204664"/>
          </a:xfrm>
          <a:custGeom>
            <a:avLst/>
            <a:gdLst>
              <a:gd name="connsiteX0" fmla="*/ 0 w 6384472"/>
              <a:gd name="connsiteY0" fmla="*/ 2204664 h 2204664"/>
              <a:gd name="connsiteX1" fmla="*/ 1681843 w 6384472"/>
              <a:gd name="connsiteY1" fmla="*/ 1486207 h 2204664"/>
              <a:gd name="connsiteX2" fmla="*/ 2596243 w 6384472"/>
              <a:gd name="connsiteY2" fmla="*/ 307 h 2204664"/>
              <a:gd name="connsiteX3" fmla="*/ 3967843 w 6384472"/>
              <a:gd name="connsiteY3" fmla="*/ 1616836 h 2204664"/>
              <a:gd name="connsiteX4" fmla="*/ 5617029 w 6384472"/>
              <a:gd name="connsiteY4" fmla="*/ 196250 h 2204664"/>
              <a:gd name="connsiteX5" fmla="*/ 6384472 w 6384472"/>
              <a:gd name="connsiteY5" fmla="*/ 1453550 h 220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4472" h="2204664">
                <a:moveTo>
                  <a:pt x="0" y="2204664"/>
                </a:moveTo>
                <a:cubicBezTo>
                  <a:pt x="624568" y="2029132"/>
                  <a:pt x="1249136" y="1853600"/>
                  <a:pt x="1681843" y="1486207"/>
                </a:cubicBezTo>
                <a:cubicBezTo>
                  <a:pt x="2114550" y="1118814"/>
                  <a:pt x="2215243" y="-21465"/>
                  <a:pt x="2596243" y="307"/>
                </a:cubicBezTo>
                <a:cubicBezTo>
                  <a:pt x="2977243" y="22078"/>
                  <a:pt x="3464379" y="1584179"/>
                  <a:pt x="3967843" y="1616836"/>
                </a:cubicBezTo>
                <a:cubicBezTo>
                  <a:pt x="4471307" y="1649493"/>
                  <a:pt x="5214257" y="223464"/>
                  <a:pt x="5617029" y="196250"/>
                </a:cubicBezTo>
                <a:cubicBezTo>
                  <a:pt x="6019801" y="169036"/>
                  <a:pt x="6202136" y="1116093"/>
                  <a:pt x="6384472" y="1453550"/>
                </a:cubicBez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5-Point Star 30"/>
          <p:cNvSpPr/>
          <p:nvPr/>
        </p:nvSpPr>
        <p:spPr>
          <a:xfrm>
            <a:off x="6443338" y="2848861"/>
            <a:ext cx="487808" cy="490164"/>
          </a:xfrm>
          <a:prstGeom prst="star5">
            <a:avLst/>
          </a:prstGeom>
          <a:noFill/>
          <a:ln>
            <a:solidFill>
              <a:schemeClr val="bg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424833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10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2.5E-6 0.00486 L 0.10781 -0.18565 " pathEditMode="relative" rAng="0" ptsTypes="AA">
                                      <p:cBhvr>
                                        <p:cTn id="22" dur="2000" fill="hold"/>
                                        <p:tgtEl>
                                          <p:spTgt spid="31"/>
                                        </p:tgtEl>
                                        <p:attrNameLst>
                                          <p:attrName>ppt_x</p:attrName>
                                          <p:attrName>ppt_y</p:attrName>
                                        </p:attrNameLst>
                                      </p:cBhvr>
                                      <p:rCtr x="5391" y="-9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05845" y="1740326"/>
            <a:ext cx="3904774" cy="2373207"/>
          </a:xfrm>
          <a:prstGeom prst="rect">
            <a:avLst/>
          </a:prstGeom>
        </p:spPr>
      </p:pic>
      <p:pic>
        <p:nvPicPr>
          <p:cNvPr id="3" name="Picture 2"/>
          <p:cNvPicPr>
            <a:picLocks noChangeAspect="1"/>
          </p:cNvPicPr>
          <p:nvPr/>
        </p:nvPicPr>
        <p:blipFill>
          <a:blip r:embed="rId3"/>
          <a:stretch>
            <a:fillRect/>
          </a:stretch>
        </p:blipFill>
        <p:spPr>
          <a:xfrm>
            <a:off x="1466696" y="868219"/>
            <a:ext cx="2724271" cy="3385410"/>
          </a:xfrm>
          <a:prstGeom prst="rect">
            <a:avLst/>
          </a:prstGeom>
        </p:spPr>
      </p:pic>
      <p:sp>
        <p:nvSpPr>
          <p:cNvPr id="4" name="TextBox 3"/>
          <p:cNvSpPr txBox="1"/>
          <p:nvPr/>
        </p:nvSpPr>
        <p:spPr>
          <a:xfrm>
            <a:off x="1283855" y="4954042"/>
            <a:ext cx="3574473" cy="1077218"/>
          </a:xfrm>
          <a:prstGeom prst="rect">
            <a:avLst/>
          </a:prstGeom>
          <a:noFill/>
        </p:spPr>
        <p:txBody>
          <a:bodyPr wrap="square" rtlCol="0">
            <a:spAutoFit/>
          </a:bodyPr>
          <a:lstStyle/>
          <a:p>
            <a:r>
              <a:rPr lang="en-GB" sz="3200" dirty="0" smtClean="0">
                <a:solidFill>
                  <a:schemeClr val="bg1"/>
                </a:solidFill>
              </a:rPr>
              <a:t>X, Y coordinates: genotypes.</a:t>
            </a:r>
            <a:endParaRPr lang="en-GB" sz="3200" dirty="0">
              <a:solidFill>
                <a:schemeClr val="bg1"/>
              </a:solidFill>
            </a:endParaRPr>
          </a:p>
        </p:txBody>
      </p:sp>
      <p:sp>
        <p:nvSpPr>
          <p:cNvPr id="53" name="TextBox 52"/>
          <p:cNvSpPr txBox="1"/>
          <p:nvPr/>
        </p:nvSpPr>
        <p:spPr>
          <a:xfrm>
            <a:off x="6239164" y="4954042"/>
            <a:ext cx="3574473" cy="584775"/>
          </a:xfrm>
          <a:prstGeom prst="rect">
            <a:avLst/>
          </a:prstGeom>
          <a:noFill/>
        </p:spPr>
        <p:txBody>
          <a:bodyPr wrap="square" rtlCol="0">
            <a:spAutoFit/>
          </a:bodyPr>
          <a:lstStyle/>
          <a:p>
            <a:r>
              <a:rPr lang="en-GB" sz="3200" dirty="0" smtClean="0">
                <a:solidFill>
                  <a:schemeClr val="bg1"/>
                </a:solidFill>
              </a:rPr>
              <a:t>Z axis: fitness.</a:t>
            </a:r>
            <a:endParaRPr lang="en-GB" sz="3200" dirty="0">
              <a:solidFill>
                <a:schemeClr val="bg1"/>
              </a:solidFill>
            </a:endParaRPr>
          </a:p>
        </p:txBody>
      </p:sp>
    </p:spTree>
    <p:extLst>
      <p:ext uri="{BB962C8B-B14F-4D97-AF65-F5344CB8AC3E}">
        <p14:creationId xmlns:p14="http://schemas.microsoft.com/office/powerpoint/2010/main" val="1094605900"/>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05845" y="1740326"/>
            <a:ext cx="3904774" cy="2373207"/>
          </a:xfrm>
          <a:prstGeom prst="rect">
            <a:avLst/>
          </a:prstGeom>
        </p:spPr>
      </p:pic>
      <p:pic>
        <p:nvPicPr>
          <p:cNvPr id="3" name="Picture 2"/>
          <p:cNvPicPr>
            <a:picLocks noChangeAspect="1"/>
          </p:cNvPicPr>
          <p:nvPr/>
        </p:nvPicPr>
        <p:blipFill>
          <a:blip r:embed="rId3"/>
          <a:stretch>
            <a:fillRect/>
          </a:stretch>
        </p:blipFill>
        <p:spPr>
          <a:xfrm>
            <a:off x="1466696" y="868219"/>
            <a:ext cx="2724271" cy="3385410"/>
          </a:xfrm>
          <a:prstGeom prst="rect">
            <a:avLst/>
          </a:prstGeom>
        </p:spPr>
      </p:pic>
      <p:sp>
        <p:nvSpPr>
          <p:cNvPr id="4" name="TextBox 3"/>
          <p:cNvSpPr txBox="1"/>
          <p:nvPr/>
        </p:nvSpPr>
        <p:spPr>
          <a:xfrm>
            <a:off x="1283855" y="4954042"/>
            <a:ext cx="3906981" cy="1569660"/>
          </a:xfrm>
          <a:prstGeom prst="rect">
            <a:avLst/>
          </a:prstGeom>
          <a:noFill/>
        </p:spPr>
        <p:txBody>
          <a:bodyPr wrap="square" rtlCol="0">
            <a:spAutoFit/>
          </a:bodyPr>
          <a:lstStyle/>
          <a:p>
            <a:r>
              <a:rPr lang="en-GB" sz="3200" dirty="0" smtClean="0">
                <a:solidFill>
                  <a:schemeClr val="bg1"/>
                </a:solidFill>
              </a:rPr>
              <a:t>X, Y coordinates: </a:t>
            </a:r>
            <a:r>
              <a:rPr lang="en-GB" sz="3200" smtClean="0">
                <a:solidFill>
                  <a:schemeClr val="bg1"/>
                </a:solidFill>
              </a:rPr>
              <a:t>research approaches (to some topic).</a:t>
            </a:r>
            <a:endParaRPr lang="en-GB" sz="3200" dirty="0">
              <a:solidFill>
                <a:schemeClr val="bg1"/>
              </a:solidFill>
            </a:endParaRPr>
          </a:p>
        </p:txBody>
      </p:sp>
      <p:sp>
        <p:nvSpPr>
          <p:cNvPr id="53" name="TextBox 52"/>
          <p:cNvSpPr txBox="1"/>
          <p:nvPr/>
        </p:nvSpPr>
        <p:spPr>
          <a:xfrm>
            <a:off x="6239164" y="4954042"/>
            <a:ext cx="3574473" cy="584775"/>
          </a:xfrm>
          <a:prstGeom prst="rect">
            <a:avLst/>
          </a:prstGeom>
          <a:noFill/>
        </p:spPr>
        <p:txBody>
          <a:bodyPr wrap="square" rtlCol="0">
            <a:spAutoFit/>
          </a:bodyPr>
          <a:lstStyle/>
          <a:p>
            <a:r>
              <a:rPr lang="en-GB" sz="3200" dirty="0" smtClean="0">
                <a:solidFill>
                  <a:schemeClr val="bg1"/>
                </a:solidFill>
              </a:rPr>
              <a:t>Z axis: significance.</a:t>
            </a:r>
            <a:endParaRPr lang="en-GB" sz="3200" dirty="0">
              <a:solidFill>
                <a:schemeClr val="bg1"/>
              </a:solidFill>
            </a:endParaRPr>
          </a:p>
        </p:txBody>
      </p:sp>
    </p:spTree>
    <p:extLst>
      <p:ext uri="{BB962C8B-B14F-4D97-AF65-F5344CB8AC3E}">
        <p14:creationId xmlns:p14="http://schemas.microsoft.com/office/powerpoint/2010/main" val="325845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05845" y="1740326"/>
            <a:ext cx="3904774" cy="2373207"/>
          </a:xfrm>
          <a:prstGeom prst="rect">
            <a:avLst/>
          </a:prstGeom>
        </p:spPr>
      </p:pic>
      <p:pic>
        <p:nvPicPr>
          <p:cNvPr id="3" name="Picture 2"/>
          <p:cNvPicPr>
            <a:picLocks noChangeAspect="1"/>
          </p:cNvPicPr>
          <p:nvPr/>
        </p:nvPicPr>
        <p:blipFill>
          <a:blip r:embed="rId3"/>
          <a:stretch>
            <a:fillRect/>
          </a:stretch>
        </p:blipFill>
        <p:spPr>
          <a:xfrm>
            <a:off x="1466696" y="868219"/>
            <a:ext cx="2724271" cy="3385410"/>
          </a:xfrm>
          <a:prstGeom prst="rect">
            <a:avLst/>
          </a:prstGeom>
        </p:spPr>
      </p:pic>
      <p:sp>
        <p:nvSpPr>
          <p:cNvPr id="4" name="TextBox 3"/>
          <p:cNvSpPr txBox="1"/>
          <p:nvPr/>
        </p:nvSpPr>
        <p:spPr>
          <a:xfrm>
            <a:off x="1283855" y="4954042"/>
            <a:ext cx="3574473" cy="1569660"/>
          </a:xfrm>
          <a:prstGeom prst="rect">
            <a:avLst/>
          </a:prstGeom>
          <a:noFill/>
        </p:spPr>
        <p:txBody>
          <a:bodyPr wrap="square" rtlCol="0">
            <a:spAutoFit/>
          </a:bodyPr>
          <a:lstStyle/>
          <a:p>
            <a:r>
              <a:rPr lang="en-GB" sz="3200" dirty="0" smtClean="0">
                <a:solidFill>
                  <a:schemeClr val="bg1"/>
                </a:solidFill>
              </a:rPr>
              <a:t>X, Y coordinates: evidence-generating procedure.</a:t>
            </a:r>
            <a:endParaRPr lang="en-GB" sz="3200" dirty="0">
              <a:solidFill>
                <a:schemeClr val="bg1"/>
              </a:solidFill>
            </a:endParaRPr>
          </a:p>
        </p:txBody>
      </p:sp>
      <p:sp>
        <p:nvSpPr>
          <p:cNvPr id="53" name="TextBox 52"/>
          <p:cNvSpPr txBox="1"/>
          <p:nvPr/>
        </p:nvSpPr>
        <p:spPr>
          <a:xfrm>
            <a:off x="6239164" y="4954042"/>
            <a:ext cx="3574473" cy="584775"/>
          </a:xfrm>
          <a:prstGeom prst="rect">
            <a:avLst/>
          </a:prstGeom>
          <a:noFill/>
        </p:spPr>
        <p:txBody>
          <a:bodyPr wrap="square" rtlCol="0">
            <a:spAutoFit/>
          </a:bodyPr>
          <a:lstStyle/>
          <a:p>
            <a:r>
              <a:rPr lang="en-GB" sz="3200" dirty="0" smtClean="0">
                <a:solidFill>
                  <a:schemeClr val="bg1"/>
                </a:solidFill>
              </a:rPr>
              <a:t>Z axis: sharpness</a:t>
            </a:r>
            <a:endParaRPr lang="en-GB" sz="3200" dirty="0">
              <a:solidFill>
                <a:schemeClr val="bg1"/>
              </a:solidFill>
            </a:endParaRPr>
          </a:p>
        </p:txBody>
      </p:sp>
    </p:spTree>
    <p:extLst>
      <p:ext uri="{BB962C8B-B14F-4D97-AF65-F5344CB8AC3E}">
        <p14:creationId xmlns:p14="http://schemas.microsoft.com/office/powerpoint/2010/main" val="358437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192770" y="438911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flipH="1">
            <a:off x="3589020" y="2125978"/>
            <a:ext cx="7314" cy="30175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89020" y="5143498"/>
            <a:ext cx="3461000" cy="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00450" y="4389120"/>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600450" y="3634739"/>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599078"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597706"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463642"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463642"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463642" y="363473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463642" y="438911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329578" y="4389120"/>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329578" y="3634739"/>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328206"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326834"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6192770"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192770"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6192770" y="363473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871662" y="1079210"/>
            <a:ext cx="8842519" cy="584775"/>
          </a:xfrm>
          <a:prstGeom prst="rect">
            <a:avLst/>
          </a:prstGeom>
          <a:noFill/>
        </p:spPr>
        <p:txBody>
          <a:bodyPr wrap="square" rtlCol="0">
            <a:spAutoFit/>
          </a:bodyPr>
          <a:lstStyle/>
          <a:p>
            <a:r>
              <a:rPr lang="en-GB" sz="3200" dirty="0" smtClean="0">
                <a:solidFill>
                  <a:schemeClr val="bg1"/>
                </a:solidFill>
              </a:rPr>
              <a:t>Independence: </a:t>
            </a:r>
            <a:r>
              <a:rPr lang="en-GB" sz="3200" i="1" dirty="0" smtClean="0">
                <a:solidFill>
                  <a:schemeClr val="bg1"/>
                </a:solidFill>
              </a:rPr>
              <a:t>distance </a:t>
            </a:r>
            <a:r>
              <a:rPr lang="en-GB" sz="3200" dirty="0" smtClean="0">
                <a:solidFill>
                  <a:schemeClr val="bg1"/>
                </a:solidFill>
              </a:rPr>
              <a:t>between evidence sources</a:t>
            </a:r>
            <a:endParaRPr lang="en-GB" sz="3200" dirty="0">
              <a:solidFill>
                <a:schemeClr val="bg1"/>
              </a:solidFill>
            </a:endParaRPr>
          </a:p>
        </p:txBody>
      </p:sp>
      <p:sp>
        <p:nvSpPr>
          <p:cNvPr id="3" name="Right Triangle 2"/>
          <p:cNvSpPr/>
          <p:nvPr/>
        </p:nvSpPr>
        <p:spPr>
          <a:xfrm>
            <a:off x="3589020" y="2125978"/>
            <a:ext cx="1729128" cy="1508758"/>
          </a:xfrm>
          <a:prstGeom prst="rtTriangle">
            <a:avLst/>
          </a:prstGeom>
          <a:noFill/>
          <a:ln>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Triangle 48"/>
          <p:cNvSpPr/>
          <p:nvPr/>
        </p:nvSpPr>
        <p:spPr>
          <a:xfrm flipH="1">
            <a:off x="4468211" y="2125978"/>
            <a:ext cx="2581808" cy="2263136"/>
          </a:xfrm>
          <a:prstGeom prst="rtTriangle">
            <a:avLst/>
          </a:prstGeom>
          <a:noFill/>
          <a:ln>
            <a:solidFill>
              <a:schemeClr val="bg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728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0-#ppt_w/2"/>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0-#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1+#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0-#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1+#ppt_w/2"/>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3"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0-#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0-#ppt_h/2"/>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1+#ppt_w/2"/>
                                          </p:val>
                                        </p:tav>
                                        <p:tav tm="100000">
                                          <p:val>
                                            <p:strVal val="#ppt_x"/>
                                          </p:val>
                                        </p:tav>
                                      </p:tavLst>
                                    </p:anim>
                                    <p:anim calcmode="lin" valueType="num">
                                      <p:cBhvr additive="base">
                                        <p:cTn id="7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6" grpId="0" animBg="1"/>
      <p:bldP spid="39" grpId="0" animBg="1"/>
      <p:bldP spid="40" grpId="0" animBg="1"/>
      <p:bldP spid="41" grpId="0" animBg="1"/>
      <p:bldP spid="42" grpId="0" animBg="1"/>
      <p:bldP spid="2" grpId="0"/>
      <p:bldP spid="3"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9076" y="1607419"/>
            <a:ext cx="6785811" cy="2677656"/>
          </a:xfrm>
          <a:prstGeom prst="rect">
            <a:avLst/>
          </a:prstGeom>
          <a:noFill/>
        </p:spPr>
        <p:txBody>
          <a:bodyPr wrap="square" rtlCol="0">
            <a:spAutoFit/>
          </a:bodyPr>
          <a:lstStyle/>
          <a:p>
            <a:r>
              <a:rPr lang="en-GB" sz="2800" dirty="0" smtClean="0">
                <a:solidFill>
                  <a:schemeClr val="bg1"/>
                </a:solidFill>
              </a:rPr>
              <a:t>Aim: use landscape model representing independence and sharpness to explore how (1) different epistemic contexts might effect the success of different methods and (2) how community views (represented by publishing) might influence that success.</a:t>
            </a:r>
          </a:p>
        </p:txBody>
      </p:sp>
    </p:spTree>
    <p:extLst>
      <p:ext uri="{BB962C8B-B14F-4D97-AF65-F5344CB8AC3E}">
        <p14:creationId xmlns:p14="http://schemas.microsoft.com/office/powerpoint/2010/main" val="18736411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Fairly accurate model gloss</a:t>
            </a:r>
            <a:endParaRPr lang="en-GB" dirty="0">
              <a:solidFill>
                <a:schemeClr val="bg1"/>
              </a:solidFill>
            </a:endParaRPr>
          </a:p>
        </p:txBody>
      </p:sp>
      <p:pic>
        <p:nvPicPr>
          <p:cNvPr id="9" name="Content Placeholder 8"/>
          <p:cNvPicPr>
            <a:picLocks noGrp="1" noChangeAspect="1"/>
          </p:cNvPicPr>
          <p:nvPr>
            <p:ph idx="1"/>
          </p:nvPr>
        </p:nvPicPr>
        <p:blipFill>
          <a:blip r:embed="rId2"/>
          <a:srcRect l="-70832" r="-70832"/>
          <a:stretch>
            <a:fillRect/>
          </a:stretch>
        </p:blipFill>
        <p:spPr>
          <a:xfrm>
            <a:off x="727075" y="2381250"/>
            <a:ext cx="10515600" cy="4351338"/>
          </a:xfrm>
        </p:spPr>
      </p:pic>
      <p:grpSp>
        <p:nvGrpSpPr>
          <p:cNvPr id="24" name="Group 23"/>
          <p:cNvGrpSpPr/>
          <p:nvPr/>
        </p:nvGrpSpPr>
        <p:grpSpPr>
          <a:xfrm>
            <a:off x="6016625" y="3714750"/>
            <a:ext cx="4762500" cy="1952625"/>
            <a:chOff x="6064250" y="3143250"/>
            <a:chExt cx="4762500" cy="1952625"/>
          </a:xfrm>
        </p:grpSpPr>
        <p:pic>
          <p:nvPicPr>
            <p:cNvPr id="11" name="Picture 10"/>
            <p:cNvPicPr>
              <a:picLocks noChangeAspect="1"/>
            </p:cNvPicPr>
            <p:nvPr/>
          </p:nvPicPr>
          <p:blipFill>
            <a:blip r:embed="rId3"/>
            <a:stretch>
              <a:fillRect/>
            </a:stretch>
          </p:blipFill>
          <p:spPr>
            <a:xfrm>
              <a:off x="8874125" y="3143250"/>
              <a:ext cx="1952625" cy="1952625"/>
            </a:xfrm>
            <a:prstGeom prst="rect">
              <a:avLst/>
            </a:prstGeom>
          </p:spPr>
        </p:pic>
        <p:cxnSp>
          <p:nvCxnSpPr>
            <p:cNvPr id="16" name="Straight Arrow Connector 15"/>
            <p:cNvCxnSpPr>
              <a:endCxn id="11" idx="1"/>
            </p:cNvCxnSpPr>
            <p:nvPr/>
          </p:nvCxnSpPr>
          <p:spPr>
            <a:xfrm>
              <a:off x="6064250" y="4095750"/>
              <a:ext cx="2809875" cy="23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9128125" y="5857875"/>
            <a:ext cx="654050" cy="638175"/>
            <a:chOff x="9128125" y="5857875"/>
            <a:chExt cx="654050" cy="638175"/>
          </a:xfrm>
        </p:grpSpPr>
        <p:sp>
          <p:nvSpPr>
            <p:cNvPr id="21" name="Oval 20"/>
            <p:cNvSpPr/>
            <p:nvPr/>
          </p:nvSpPr>
          <p:spPr>
            <a:xfrm>
              <a:off x="9128125" y="5857875"/>
              <a:ext cx="349250" cy="33337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9280525" y="6010275"/>
              <a:ext cx="349250" cy="33337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9432925" y="6162675"/>
              <a:ext cx="349250" cy="33337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Oval 27"/>
          <p:cNvSpPr/>
          <p:nvPr/>
        </p:nvSpPr>
        <p:spPr>
          <a:xfrm>
            <a:off x="1536700" y="4394200"/>
            <a:ext cx="349250" cy="3333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1222375" y="1968500"/>
            <a:ext cx="4683125" cy="2286000"/>
            <a:chOff x="1222375" y="1968500"/>
            <a:chExt cx="4683125" cy="2286000"/>
          </a:xfrm>
        </p:grpSpPr>
        <p:grpSp>
          <p:nvGrpSpPr>
            <p:cNvPr id="27" name="Group 26"/>
            <p:cNvGrpSpPr/>
            <p:nvPr/>
          </p:nvGrpSpPr>
          <p:grpSpPr>
            <a:xfrm>
              <a:off x="1222375" y="2111375"/>
              <a:ext cx="4683125" cy="2143125"/>
              <a:chOff x="1222375" y="2111375"/>
              <a:chExt cx="4683125" cy="2143125"/>
            </a:xfrm>
          </p:grpSpPr>
          <p:pic>
            <p:nvPicPr>
              <p:cNvPr id="12" name="Picture 11"/>
              <p:cNvPicPr>
                <a:picLocks noChangeAspect="1"/>
              </p:cNvPicPr>
              <p:nvPr/>
            </p:nvPicPr>
            <p:blipFill>
              <a:blip r:embed="rId3"/>
              <a:stretch>
                <a:fillRect/>
              </a:stretch>
            </p:blipFill>
            <p:spPr>
              <a:xfrm>
                <a:off x="1222375" y="2111375"/>
                <a:ext cx="2143125" cy="2143125"/>
              </a:xfrm>
              <a:prstGeom prst="rect">
                <a:avLst/>
              </a:prstGeom>
            </p:spPr>
          </p:pic>
          <p:cxnSp>
            <p:nvCxnSpPr>
              <p:cNvPr id="26" name="Straight Arrow Connector 25"/>
              <p:cNvCxnSpPr/>
              <p:nvPr/>
            </p:nvCxnSpPr>
            <p:spPr>
              <a:xfrm flipH="1">
                <a:off x="3365500" y="3159125"/>
                <a:ext cx="2540000" cy="15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30" name="Picture 29"/>
            <p:cNvPicPr>
              <a:picLocks noChangeAspect="1"/>
            </p:cNvPicPr>
            <p:nvPr/>
          </p:nvPicPr>
          <p:blipFill>
            <a:blip r:embed="rId4"/>
            <a:stretch>
              <a:fillRect/>
            </a:stretch>
          </p:blipFill>
          <p:spPr>
            <a:xfrm>
              <a:off x="1549400" y="1968500"/>
              <a:ext cx="769698" cy="543209"/>
            </a:xfrm>
            <a:prstGeom prst="rect">
              <a:avLst/>
            </a:prstGeom>
          </p:spPr>
        </p:pic>
      </p:grpSp>
    </p:spTree>
    <p:extLst>
      <p:ext uri="{BB962C8B-B14F-4D97-AF65-F5344CB8AC3E}">
        <p14:creationId xmlns:p14="http://schemas.microsoft.com/office/powerpoint/2010/main" val="930130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Fairly accurate model gloss (cont.)</a:t>
            </a:r>
            <a:endParaRPr lang="en-GB" dirty="0">
              <a:solidFill>
                <a:schemeClr val="bg1"/>
              </a:solidFill>
            </a:endParaRPr>
          </a:p>
        </p:txBody>
      </p:sp>
      <p:pic>
        <p:nvPicPr>
          <p:cNvPr id="4" name="Content Placeholder 3"/>
          <p:cNvPicPr>
            <a:picLocks noGrp="1" noChangeAspect="1"/>
          </p:cNvPicPr>
          <p:nvPr>
            <p:ph idx="1"/>
          </p:nvPr>
        </p:nvPicPr>
        <p:blipFill>
          <a:blip r:embed="rId2"/>
          <a:srcRect l="-30555" r="-30555"/>
          <a:stretch>
            <a:fillRect/>
          </a:stretch>
        </p:blipFill>
        <p:spPr/>
      </p:pic>
      <p:grpSp>
        <p:nvGrpSpPr>
          <p:cNvPr id="5" name="Group 4"/>
          <p:cNvGrpSpPr/>
          <p:nvPr/>
        </p:nvGrpSpPr>
        <p:grpSpPr>
          <a:xfrm>
            <a:off x="428802" y="1886420"/>
            <a:ext cx="2176996" cy="4157361"/>
            <a:chOff x="428802" y="1886420"/>
            <a:chExt cx="2176996" cy="4157361"/>
          </a:xfrm>
        </p:grpSpPr>
        <p:pic>
          <p:nvPicPr>
            <p:cNvPr id="6" name="Picture 5"/>
            <p:cNvPicPr>
              <a:picLocks noChangeAspect="1"/>
            </p:cNvPicPr>
            <p:nvPr/>
          </p:nvPicPr>
          <p:blipFill>
            <a:blip r:embed="rId3"/>
            <a:stretch>
              <a:fillRect/>
            </a:stretch>
          </p:blipFill>
          <p:spPr>
            <a:xfrm>
              <a:off x="490006" y="1886420"/>
              <a:ext cx="2115792" cy="2117860"/>
            </a:xfrm>
            <a:prstGeom prst="rect">
              <a:avLst/>
            </a:prstGeom>
          </p:spPr>
        </p:pic>
        <p:grpSp>
          <p:nvGrpSpPr>
            <p:cNvPr id="14" name="Group 13"/>
            <p:cNvGrpSpPr/>
            <p:nvPr/>
          </p:nvGrpSpPr>
          <p:grpSpPr>
            <a:xfrm>
              <a:off x="923574" y="4305323"/>
              <a:ext cx="1190802" cy="1174387"/>
              <a:chOff x="461787" y="4305323"/>
              <a:chExt cx="1190802" cy="1174387"/>
            </a:xfrm>
          </p:grpSpPr>
          <p:sp>
            <p:nvSpPr>
              <p:cNvPr id="7" name="Oval 6"/>
              <p:cNvSpPr/>
              <p:nvPr/>
            </p:nvSpPr>
            <p:spPr>
              <a:xfrm>
                <a:off x="461787" y="4305323"/>
                <a:ext cx="428802" cy="41238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14187" y="4457723"/>
                <a:ext cx="428802" cy="41238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66587" y="4610123"/>
                <a:ext cx="428802" cy="41238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918987" y="4762523"/>
                <a:ext cx="428802" cy="41238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071387" y="4914923"/>
                <a:ext cx="428802" cy="41238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223787" y="5067323"/>
                <a:ext cx="428802" cy="41238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428802" y="5674449"/>
              <a:ext cx="2160504" cy="369332"/>
            </a:xfrm>
            <a:prstGeom prst="rect">
              <a:avLst/>
            </a:prstGeom>
            <a:noFill/>
          </p:spPr>
          <p:txBody>
            <a:bodyPr wrap="square" rtlCol="0">
              <a:spAutoFit/>
            </a:bodyPr>
            <a:lstStyle/>
            <a:p>
              <a:r>
                <a:rPr lang="en-US" dirty="0" smtClean="0">
                  <a:solidFill>
                    <a:srgbClr val="FFFFFF"/>
                  </a:solidFill>
                </a:rPr>
                <a:t>6 </a:t>
              </a:r>
              <a:r>
                <a:rPr lang="en-US" dirty="0" smtClean="0">
                  <a:solidFill>
                    <a:srgbClr val="FFFFFF"/>
                  </a:solidFill>
                </a:rPr>
                <a:t>balls</a:t>
              </a:r>
              <a:r>
                <a:rPr lang="en-US" dirty="0" smtClean="0">
                  <a:solidFill>
                    <a:srgbClr val="FFFFFF"/>
                  </a:solidFill>
                </a:rPr>
                <a:t>, </a:t>
              </a:r>
              <a:r>
                <a:rPr lang="en-US" dirty="0" smtClean="0">
                  <a:solidFill>
                    <a:srgbClr val="FFFFFF"/>
                  </a:solidFill>
                </a:rPr>
                <a:t>any </a:t>
              </a:r>
              <a:r>
                <a:rPr lang="en-US" dirty="0" err="1">
                  <a:solidFill>
                    <a:srgbClr val="FFFFFF"/>
                  </a:solidFill>
                </a:rPr>
                <a:t>c</a:t>
              </a:r>
              <a:r>
                <a:rPr lang="en-US" dirty="0" err="1" smtClean="0">
                  <a:solidFill>
                    <a:srgbClr val="FFFFFF"/>
                  </a:solidFill>
                </a:rPr>
                <a:t>olour</a:t>
              </a:r>
              <a:endParaRPr lang="en-US" dirty="0">
                <a:solidFill>
                  <a:srgbClr val="FFFFFF"/>
                </a:solidFill>
              </a:endParaRPr>
            </a:p>
          </p:txBody>
        </p:sp>
      </p:grpSp>
      <p:grpSp>
        <p:nvGrpSpPr>
          <p:cNvPr id="21" name="Group 20"/>
          <p:cNvGrpSpPr/>
          <p:nvPr/>
        </p:nvGrpSpPr>
        <p:grpSpPr>
          <a:xfrm>
            <a:off x="9534701" y="2505075"/>
            <a:ext cx="2498549" cy="3532356"/>
            <a:chOff x="9534701" y="2505075"/>
            <a:chExt cx="2498549" cy="3532356"/>
          </a:xfrm>
        </p:grpSpPr>
        <p:pic>
          <p:nvPicPr>
            <p:cNvPr id="3" name="Picture 2"/>
            <p:cNvPicPr>
              <a:picLocks noChangeAspect="1"/>
            </p:cNvPicPr>
            <p:nvPr/>
          </p:nvPicPr>
          <p:blipFill>
            <a:blip r:embed="rId4"/>
            <a:stretch>
              <a:fillRect/>
            </a:stretch>
          </p:blipFill>
          <p:spPr>
            <a:xfrm>
              <a:off x="9635903" y="2505075"/>
              <a:ext cx="2095721" cy="939800"/>
            </a:xfrm>
            <a:prstGeom prst="rect">
              <a:avLst/>
            </a:prstGeom>
          </p:spPr>
        </p:pic>
        <p:grpSp>
          <p:nvGrpSpPr>
            <p:cNvPr id="8" name="Group 7"/>
            <p:cNvGrpSpPr/>
            <p:nvPr/>
          </p:nvGrpSpPr>
          <p:grpSpPr>
            <a:xfrm>
              <a:off x="10366375" y="4492625"/>
              <a:ext cx="654050" cy="638175"/>
              <a:chOff x="10366375" y="4492625"/>
              <a:chExt cx="654050" cy="638175"/>
            </a:xfrm>
          </p:grpSpPr>
          <p:sp>
            <p:nvSpPr>
              <p:cNvPr id="17" name="Oval 16"/>
              <p:cNvSpPr/>
              <p:nvPr/>
            </p:nvSpPr>
            <p:spPr>
              <a:xfrm>
                <a:off x="10366375" y="4492625"/>
                <a:ext cx="349250" cy="3333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0518775" y="4645025"/>
                <a:ext cx="349250" cy="33337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0671175" y="4797425"/>
                <a:ext cx="349250" cy="333375"/>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9534701" y="5668099"/>
              <a:ext cx="2498549" cy="369332"/>
            </a:xfrm>
            <a:prstGeom prst="rect">
              <a:avLst/>
            </a:prstGeom>
            <a:noFill/>
          </p:spPr>
          <p:txBody>
            <a:bodyPr wrap="square" rtlCol="0">
              <a:spAutoFit/>
            </a:bodyPr>
            <a:lstStyle/>
            <a:p>
              <a:r>
                <a:rPr lang="en-US" dirty="0">
                  <a:solidFill>
                    <a:srgbClr val="FFFFFF"/>
                  </a:solidFill>
                </a:rPr>
                <a:t>3</a:t>
              </a:r>
              <a:r>
                <a:rPr lang="en-US" dirty="0" smtClean="0">
                  <a:solidFill>
                    <a:srgbClr val="FFFFFF"/>
                  </a:solidFill>
                </a:rPr>
                <a:t> balls</a:t>
              </a:r>
              <a:r>
                <a:rPr lang="en-US" dirty="0" smtClean="0">
                  <a:solidFill>
                    <a:srgbClr val="FFFFFF"/>
                  </a:solidFill>
                </a:rPr>
                <a:t>, </a:t>
              </a:r>
              <a:r>
                <a:rPr lang="en-US" dirty="0" smtClean="0">
                  <a:solidFill>
                    <a:srgbClr val="FFFFFF"/>
                  </a:solidFill>
                </a:rPr>
                <a:t>different </a:t>
              </a:r>
              <a:r>
                <a:rPr lang="en-US" dirty="0" err="1" smtClean="0">
                  <a:solidFill>
                    <a:srgbClr val="FFFFFF"/>
                  </a:solidFill>
                </a:rPr>
                <a:t>c</a:t>
              </a:r>
              <a:r>
                <a:rPr lang="en-US" dirty="0" err="1" smtClean="0">
                  <a:solidFill>
                    <a:srgbClr val="FFFFFF"/>
                  </a:solidFill>
                </a:rPr>
                <a:t>olours</a:t>
              </a:r>
              <a:endParaRPr lang="en-US" dirty="0">
                <a:solidFill>
                  <a:srgbClr val="FFFFFF"/>
                </a:solidFill>
              </a:endParaRPr>
            </a:p>
          </p:txBody>
        </p:sp>
      </p:grpSp>
    </p:spTree>
    <p:extLst>
      <p:ext uri="{BB962C8B-B14F-4D97-AF65-F5344CB8AC3E}">
        <p14:creationId xmlns:p14="http://schemas.microsoft.com/office/powerpoint/2010/main" val="3937591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Agent options</a:t>
            </a:r>
            <a:endParaRPr lang="en-GB" dirty="0">
              <a:solidFill>
                <a:schemeClr val="bg1"/>
              </a:solidFill>
            </a:endParaRPr>
          </a:p>
        </p:txBody>
      </p:sp>
      <p:sp>
        <p:nvSpPr>
          <p:cNvPr id="7" name="Content Placeholder 6"/>
          <p:cNvSpPr>
            <a:spLocks noGrp="1"/>
          </p:cNvSpPr>
          <p:nvPr>
            <p:ph idx="1"/>
          </p:nvPr>
        </p:nvSpPr>
        <p:spPr/>
        <p:txBody>
          <a:bodyPr/>
          <a:lstStyle/>
          <a:p>
            <a:r>
              <a:rPr lang="en-US" dirty="0" smtClean="0">
                <a:solidFill>
                  <a:schemeClr val="bg1"/>
                </a:solidFill>
              </a:rPr>
              <a:t>Explore</a:t>
            </a:r>
          </a:p>
          <a:p>
            <a:r>
              <a:rPr lang="en-US" dirty="0" smtClean="0">
                <a:solidFill>
                  <a:schemeClr val="bg1"/>
                </a:solidFill>
              </a:rPr>
              <a:t>Exploit</a:t>
            </a:r>
          </a:p>
          <a:p>
            <a:r>
              <a:rPr lang="en-US" dirty="0" smtClean="0">
                <a:solidFill>
                  <a:schemeClr val="bg1"/>
                </a:solidFill>
              </a:rPr>
              <a:t>Generate</a:t>
            </a:r>
          </a:p>
          <a:p>
            <a:r>
              <a:rPr lang="en-US" dirty="0" smtClean="0">
                <a:solidFill>
                  <a:schemeClr val="bg1"/>
                </a:solidFill>
              </a:rPr>
              <a:t>Submit</a:t>
            </a:r>
            <a:endParaRPr lang="en-US" dirty="0">
              <a:solidFill>
                <a:schemeClr val="bg1"/>
              </a:solidFill>
            </a:endParaRPr>
          </a:p>
        </p:txBody>
      </p:sp>
      <p:pic>
        <p:nvPicPr>
          <p:cNvPr id="8" name="Picture 7"/>
          <p:cNvPicPr>
            <a:picLocks noChangeAspect="1"/>
          </p:cNvPicPr>
          <p:nvPr/>
        </p:nvPicPr>
        <p:blipFill>
          <a:blip r:embed="rId2"/>
          <a:stretch>
            <a:fillRect/>
          </a:stretch>
        </p:blipFill>
        <p:spPr>
          <a:xfrm>
            <a:off x="7344577" y="2193387"/>
            <a:ext cx="4200097" cy="4301712"/>
          </a:xfrm>
          <a:prstGeom prst="rect">
            <a:avLst/>
          </a:prstGeom>
        </p:spPr>
      </p:pic>
    </p:spTree>
    <p:extLst>
      <p:ext uri="{BB962C8B-B14F-4D97-AF65-F5344CB8AC3E}">
        <p14:creationId xmlns:p14="http://schemas.microsoft.com/office/powerpoint/2010/main" val="31764467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40000" y="2006753"/>
            <a:ext cx="6954983" cy="1384995"/>
          </a:xfrm>
          <a:prstGeom prst="rect">
            <a:avLst/>
          </a:prstGeom>
        </p:spPr>
        <p:txBody>
          <a:bodyPr wrap="square">
            <a:spAutoFit/>
          </a:bodyPr>
          <a:lstStyle/>
          <a:p>
            <a:pPr lvl="0" algn="ctr"/>
            <a:r>
              <a:rPr lang="en-GB" sz="2800" dirty="0" smtClean="0">
                <a:solidFill>
                  <a:prstClr val="white"/>
                </a:solidFill>
              </a:rPr>
              <a:t>Community standards about good evidence make a difference to the productivity and diversity of scientific investigations.</a:t>
            </a:r>
            <a:endParaRPr lang="en-GB" sz="2800" u="sng" dirty="0">
              <a:solidFill>
                <a:prstClr val="white"/>
              </a:solidFill>
            </a:endParaRPr>
          </a:p>
        </p:txBody>
      </p:sp>
    </p:spTree>
    <p:extLst>
      <p:ext uri="{BB962C8B-B14F-4D97-AF65-F5344CB8AC3E}">
        <p14:creationId xmlns:p14="http://schemas.microsoft.com/office/powerpoint/2010/main" val="201798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Agent options: Explore</a:t>
            </a:r>
            <a:endParaRPr lang="en-GB" dirty="0">
              <a:solidFill>
                <a:schemeClr val="bg1"/>
              </a:solidFill>
            </a:endParaRPr>
          </a:p>
        </p:txBody>
      </p:sp>
      <p:sp>
        <p:nvSpPr>
          <p:cNvPr id="7" name="Content Placeholder 6"/>
          <p:cNvSpPr>
            <a:spLocks noGrp="1"/>
          </p:cNvSpPr>
          <p:nvPr>
            <p:ph idx="1"/>
          </p:nvPr>
        </p:nvSpPr>
        <p:spPr/>
        <p:txBody>
          <a:bodyPr/>
          <a:lstStyle/>
          <a:p>
            <a:r>
              <a:rPr lang="en-US" dirty="0" smtClean="0">
                <a:solidFill>
                  <a:schemeClr val="bg1"/>
                </a:solidFill>
              </a:rPr>
              <a:t>Learn about methods before using them</a:t>
            </a:r>
          </a:p>
          <a:p>
            <a:r>
              <a:rPr lang="en-US" dirty="0" smtClean="0">
                <a:solidFill>
                  <a:schemeClr val="bg1"/>
                </a:solidFill>
              </a:rPr>
              <a:t>Begin with no knowledge</a:t>
            </a:r>
          </a:p>
          <a:p>
            <a:r>
              <a:rPr lang="en-US" dirty="0" smtClean="0">
                <a:solidFill>
                  <a:schemeClr val="bg1"/>
                </a:solidFill>
              </a:rPr>
              <a:t>Takes a turn to gain knowledge of a patch</a:t>
            </a:r>
          </a:p>
          <a:p>
            <a:r>
              <a:rPr lang="en-US" dirty="0" smtClean="0">
                <a:solidFill>
                  <a:schemeClr val="bg1"/>
                </a:solidFill>
              </a:rPr>
              <a:t>Knowledge is per individual</a:t>
            </a:r>
          </a:p>
          <a:p>
            <a:r>
              <a:rPr lang="en-US" dirty="0" smtClean="0">
                <a:solidFill>
                  <a:schemeClr val="bg1"/>
                </a:solidFill>
              </a:rPr>
              <a:t>Knowledge is never lost</a:t>
            </a:r>
          </a:p>
          <a:p>
            <a:endParaRPr lang="en-US" dirty="0">
              <a:solidFill>
                <a:schemeClr val="bg1"/>
              </a:solidFill>
            </a:endParaRPr>
          </a:p>
          <a:p>
            <a:endParaRPr lang="en-US" dirty="0" smtClean="0">
              <a:solidFill>
                <a:schemeClr val="bg1"/>
              </a:solidFill>
            </a:endParaRPr>
          </a:p>
          <a:p>
            <a:r>
              <a:rPr lang="en-US" dirty="0" smtClean="0">
                <a:solidFill>
                  <a:schemeClr val="bg1"/>
                </a:solidFill>
              </a:rPr>
              <a:t>E.g. literature survey, method training course</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7683499" y="2254249"/>
            <a:ext cx="4333875" cy="4333875"/>
          </a:xfrm>
          <a:prstGeom prst="rect">
            <a:avLst/>
          </a:prstGeom>
        </p:spPr>
      </p:pic>
    </p:spTree>
    <p:extLst>
      <p:ext uri="{BB962C8B-B14F-4D97-AF65-F5344CB8AC3E}">
        <p14:creationId xmlns:p14="http://schemas.microsoft.com/office/powerpoint/2010/main" val="36553714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Agent options: Exploit</a:t>
            </a:r>
            <a:endParaRPr lang="en-GB" dirty="0">
              <a:solidFill>
                <a:schemeClr val="bg1"/>
              </a:solidFill>
            </a:endParaRPr>
          </a:p>
        </p:txBody>
      </p:sp>
      <p:sp>
        <p:nvSpPr>
          <p:cNvPr id="7" name="Content Placeholder 6"/>
          <p:cNvSpPr>
            <a:spLocks noGrp="1"/>
          </p:cNvSpPr>
          <p:nvPr>
            <p:ph idx="1"/>
          </p:nvPr>
        </p:nvSpPr>
        <p:spPr/>
        <p:txBody>
          <a:bodyPr/>
          <a:lstStyle/>
          <a:p>
            <a:r>
              <a:rPr lang="en-US" dirty="0" smtClean="0">
                <a:solidFill>
                  <a:schemeClr val="bg1"/>
                </a:solidFill>
              </a:rPr>
              <a:t>Use a method to add evidence to stack</a:t>
            </a:r>
          </a:p>
          <a:p>
            <a:r>
              <a:rPr lang="en-US" dirty="0" smtClean="0">
                <a:solidFill>
                  <a:schemeClr val="bg1"/>
                </a:solidFill>
              </a:rPr>
              <a:t>Chosen from known methods</a:t>
            </a:r>
          </a:p>
          <a:p>
            <a:r>
              <a:rPr lang="en-US" dirty="0" err="1" smtClean="0">
                <a:solidFill>
                  <a:schemeClr val="bg1"/>
                </a:solidFill>
              </a:rPr>
              <a:t>Maximise</a:t>
            </a:r>
            <a:r>
              <a:rPr lang="en-US" dirty="0" smtClean="0">
                <a:solidFill>
                  <a:schemeClr val="bg1"/>
                </a:solidFill>
              </a:rPr>
              <a:t> for publication criteria</a:t>
            </a:r>
          </a:p>
          <a:p>
            <a:r>
              <a:rPr lang="en-US" dirty="0" smtClean="0">
                <a:solidFill>
                  <a:schemeClr val="bg1"/>
                </a:solidFill>
              </a:rPr>
              <a:t>Takes 1 turn</a:t>
            </a:r>
          </a:p>
          <a:p>
            <a:r>
              <a:rPr lang="en-US" dirty="0" smtClean="0">
                <a:solidFill>
                  <a:schemeClr val="bg1"/>
                </a:solidFill>
              </a:rPr>
              <a:t>Diminishing returns of methods</a:t>
            </a:r>
          </a:p>
          <a:p>
            <a:endParaRPr lang="en-US" dirty="0">
              <a:solidFill>
                <a:schemeClr val="bg1"/>
              </a:solidFill>
            </a:endParaRPr>
          </a:p>
          <a:p>
            <a:endParaRPr lang="en-US" dirty="0" smtClean="0">
              <a:solidFill>
                <a:schemeClr val="bg1"/>
              </a:solidFill>
            </a:endParaRPr>
          </a:p>
          <a:p>
            <a:r>
              <a:rPr lang="en-US" dirty="0" smtClean="0">
                <a:solidFill>
                  <a:schemeClr val="bg1"/>
                </a:solidFill>
              </a:rPr>
              <a:t>E.g. run an experiment</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7096125" y="2190750"/>
            <a:ext cx="4445000" cy="4445000"/>
          </a:xfrm>
          <a:prstGeom prst="rect">
            <a:avLst/>
          </a:prstGeom>
        </p:spPr>
      </p:pic>
    </p:spTree>
    <p:extLst>
      <p:ext uri="{BB962C8B-B14F-4D97-AF65-F5344CB8AC3E}">
        <p14:creationId xmlns:p14="http://schemas.microsoft.com/office/powerpoint/2010/main" val="8376619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Agent options: Generate</a:t>
            </a:r>
            <a:endParaRPr lang="en-GB" dirty="0">
              <a:solidFill>
                <a:schemeClr val="bg1"/>
              </a:solidFill>
            </a:endParaRPr>
          </a:p>
        </p:txBody>
      </p:sp>
      <p:sp>
        <p:nvSpPr>
          <p:cNvPr id="7" name="Content Placeholder 6"/>
          <p:cNvSpPr>
            <a:spLocks noGrp="1"/>
          </p:cNvSpPr>
          <p:nvPr>
            <p:ph idx="1"/>
          </p:nvPr>
        </p:nvSpPr>
        <p:spPr/>
        <p:txBody>
          <a:bodyPr/>
          <a:lstStyle/>
          <a:p>
            <a:r>
              <a:rPr lang="en-US" dirty="0" smtClean="0">
                <a:solidFill>
                  <a:schemeClr val="bg1"/>
                </a:solidFill>
              </a:rPr>
              <a:t>Develop a method to increase its yield</a:t>
            </a:r>
          </a:p>
          <a:p>
            <a:r>
              <a:rPr lang="en-US" dirty="0" smtClean="0">
                <a:solidFill>
                  <a:schemeClr val="bg1"/>
                </a:solidFill>
              </a:rPr>
              <a:t>Takes longer (5 turns)</a:t>
            </a:r>
          </a:p>
          <a:p>
            <a:r>
              <a:rPr lang="en-US" dirty="0" smtClean="0">
                <a:solidFill>
                  <a:schemeClr val="bg1"/>
                </a:solidFill>
              </a:rPr>
              <a:t>Get first dibs (free exploit)</a:t>
            </a:r>
          </a:p>
          <a:p>
            <a:r>
              <a:rPr lang="en-US" dirty="0" smtClean="0">
                <a:solidFill>
                  <a:schemeClr val="bg1"/>
                </a:solidFill>
              </a:rPr>
              <a:t>Maximum yield is capped per method</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E.g. build/refine experimental apparatus </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7820025" y="2898775"/>
            <a:ext cx="3378200" cy="3505200"/>
          </a:xfrm>
          <a:prstGeom prst="rect">
            <a:avLst/>
          </a:prstGeom>
        </p:spPr>
      </p:pic>
    </p:spTree>
    <p:extLst>
      <p:ext uri="{BB962C8B-B14F-4D97-AF65-F5344CB8AC3E}">
        <p14:creationId xmlns:p14="http://schemas.microsoft.com/office/powerpoint/2010/main" val="36676081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Agent options: Submit</a:t>
            </a:r>
            <a:endParaRPr lang="en-GB" dirty="0">
              <a:solidFill>
                <a:schemeClr val="bg1"/>
              </a:solidFill>
            </a:endParaRPr>
          </a:p>
        </p:txBody>
      </p:sp>
      <p:sp>
        <p:nvSpPr>
          <p:cNvPr id="7" name="Content Placeholder 6"/>
          <p:cNvSpPr>
            <a:spLocks noGrp="1"/>
          </p:cNvSpPr>
          <p:nvPr>
            <p:ph idx="1"/>
          </p:nvPr>
        </p:nvSpPr>
        <p:spPr/>
        <p:txBody>
          <a:bodyPr/>
          <a:lstStyle/>
          <a:p>
            <a:r>
              <a:rPr lang="en-US" dirty="0" smtClean="0">
                <a:solidFill>
                  <a:schemeClr val="bg1"/>
                </a:solidFill>
              </a:rPr>
              <a:t>Use gathered evidence to support a novel claim</a:t>
            </a:r>
          </a:p>
          <a:p>
            <a:r>
              <a:rPr lang="en-US" dirty="0" smtClean="0">
                <a:solidFill>
                  <a:schemeClr val="bg1"/>
                </a:solidFill>
              </a:rPr>
              <a:t>Need to pass relevant publication criteria</a:t>
            </a:r>
          </a:p>
          <a:p>
            <a:r>
              <a:rPr lang="en-US" dirty="0" smtClean="0">
                <a:solidFill>
                  <a:schemeClr val="bg1"/>
                </a:solidFill>
              </a:rPr>
              <a:t>Takes 1 turn</a:t>
            </a:r>
          </a:p>
          <a:p>
            <a:r>
              <a:rPr lang="en-US" dirty="0" smtClean="0">
                <a:solidFill>
                  <a:schemeClr val="bg1"/>
                </a:solidFill>
              </a:rPr>
              <a:t>Clears evidence stack</a:t>
            </a: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E.g. publish paper</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8239125" y="3095625"/>
            <a:ext cx="3317875" cy="3317875"/>
          </a:xfrm>
          <a:prstGeom prst="rect">
            <a:avLst/>
          </a:prstGeom>
        </p:spPr>
      </p:pic>
    </p:spTree>
    <p:extLst>
      <p:ext uri="{BB962C8B-B14F-4D97-AF65-F5344CB8AC3E}">
        <p14:creationId xmlns:p14="http://schemas.microsoft.com/office/powerpoint/2010/main" val="21951019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Omnivores and Obligates</a:t>
            </a:r>
            <a:endParaRPr lang="en-US" dirty="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1017702"/>
              </p:ext>
            </p:extLst>
          </p:nvPr>
        </p:nvGraphicFramePr>
        <p:xfrm>
          <a:off x="838200" y="1825625"/>
          <a:ext cx="10515600" cy="3022599"/>
        </p:xfrm>
        <a:graphic>
          <a:graphicData uri="http://schemas.openxmlformats.org/drawingml/2006/table">
            <a:tbl>
              <a:tblPr firstRow="1" bandRow="1">
                <a:tableStyleId>{5C22544A-7EE6-4342-B048-85BDC9FD1C3A}</a:tableStyleId>
              </a:tblPr>
              <a:tblGrid>
                <a:gridCol w="1752600"/>
                <a:gridCol w="1752600"/>
                <a:gridCol w="1752600"/>
                <a:gridCol w="1752600"/>
                <a:gridCol w="1752600"/>
                <a:gridCol w="1752600"/>
              </a:tblGrid>
              <a:tr h="370840">
                <a:tc>
                  <a:txBody>
                    <a:bodyPr/>
                    <a:lstStyle/>
                    <a:p>
                      <a:endParaRPr lang="en-US" dirty="0"/>
                    </a:p>
                  </a:txBody>
                  <a:tcPr/>
                </a:tc>
                <a:tc>
                  <a:txBody>
                    <a:bodyPr/>
                    <a:lstStyle/>
                    <a:p>
                      <a:r>
                        <a:rPr lang="en-US" dirty="0" smtClean="0"/>
                        <a:t>P(Explore)</a:t>
                      </a:r>
                      <a:endParaRPr lang="en-US" dirty="0"/>
                    </a:p>
                  </a:txBody>
                  <a:tcPr/>
                </a:tc>
                <a:tc>
                  <a:txBody>
                    <a:bodyPr/>
                    <a:lstStyle/>
                    <a:p>
                      <a:r>
                        <a:rPr lang="en-US" dirty="0" smtClean="0"/>
                        <a:t>P(Exploit)</a:t>
                      </a:r>
                      <a:endParaRPr lang="en-US" dirty="0"/>
                    </a:p>
                  </a:txBody>
                  <a:tcPr/>
                </a:tc>
                <a:tc>
                  <a:txBody>
                    <a:bodyPr/>
                    <a:lstStyle/>
                    <a:p>
                      <a:r>
                        <a:rPr lang="en-US" dirty="0" smtClean="0"/>
                        <a:t>P(Generate)</a:t>
                      </a:r>
                      <a:endParaRPr lang="en-US" dirty="0"/>
                    </a:p>
                  </a:txBody>
                  <a:tcPr/>
                </a:tc>
                <a:tc>
                  <a:txBody>
                    <a:bodyPr/>
                    <a:lstStyle/>
                    <a:p>
                      <a:r>
                        <a:rPr lang="en-US" dirty="0" smtClean="0"/>
                        <a:t>P(Submit)</a:t>
                      </a:r>
                      <a:endParaRPr lang="en-US" dirty="0"/>
                    </a:p>
                  </a:txBody>
                  <a:tcPr/>
                </a:tc>
                <a:tc>
                  <a:txBody>
                    <a:bodyPr/>
                    <a:lstStyle/>
                    <a:p>
                      <a:r>
                        <a:rPr lang="en-US" dirty="0" smtClean="0"/>
                        <a:t>Publis</a:t>
                      </a:r>
                      <a:r>
                        <a:rPr lang="en-US" baseline="0" dirty="0" smtClean="0"/>
                        <a:t>h Criteria</a:t>
                      </a:r>
                      <a:endParaRPr lang="en-US" dirty="0"/>
                    </a:p>
                  </a:txBody>
                  <a:tcPr/>
                </a:tc>
              </a:tr>
              <a:tr h="370840">
                <a:tc>
                  <a:txBody>
                    <a:bodyPr/>
                    <a:lstStyle/>
                    <a:p>
                      <a:r>
                        <a:rPr lang="en-US" dirty="0" smtClean="0"/>
                        <a:t>Obligate</a:t>
                      </a:r>
                      <a:endParaRPr lang="en-US" dirty="0"/>
                    </a:p>
                  </a:txBody>
                  <a:tcPr/>
                </a:tc>
                <a:tc>
                  <a:txBody>
                    <a:bodyPr/>
                    <a:lstStyle/>
                    <a:p>
                      <a:r>
                        <a:rPr lang="en-US" dirty="0" smtClean="0"/>
                        <a:t>1/11</a:t>
                      </a:r>
                      <a:endParaRPr lang="en-US" dirty="0"/>
                    </a:p>
                  </a:txBody>
                  <a:tcPr/>
                </a:tc>
                <a:tc>
                  <a:txBody>
                    <a:bodyPr/>
                    <a:lstStyle/>
                    <a:p>
                      <a:r>
                        <a:rPr lang="en-US" dirty="0" smtClean="0"/>
                        <a:t>4/11</a:t>
                      </a:r>
                      <a:endParaRPr lang="en-US" dirty="0"/>
                    </a:p>
                  </a:txBody>
                  <a:tcPr/>
                </a:tc>
                <a:tc>
                  <a:txBody>
                    <a:bodyPr/>
                    <a:lstStyle/>
                    <a:p>
                      <a:r>
                        <a:rPr lang="en-US" dirty="0" smtClean="0"/>
                        <a:t>4/11</a:t>
                      </a:r>
                      <a:endParaRPr lang="en-US" dirty="0"/>
                    </a:p>
                  </a:txBody>
                  <a:tcPr/>
                </a:tc>
                <a:tc>
                  <a:txBody>
                    <a:bodyPr/>
                    <a:lstStyle/>
                    <a:p>
                      <a:r>
                        <a:rPr lang="en-US" dirty="0" smtClean="0"/>
                        <a:t>2/11</a:t>
                      </a:r>
                      <a:endParaRPr lang="en-US" dirty="0"/>
                    </a:p>
                  </a:txBody>
                  <a:tcPr/>
                </a:tc>
                <a:tc>
                  <a:txBody>
                    <a:bodyPr/>
                    <a:lstStyle/>
                    <a:p>
                      <a:r>
                        <a:rPr lang="en-US" dirty="0" smtClean="0"/>
                        <a:t>Total sharpness</a:t>
                      </a:r>
                      <a:r>
                        <a:rPr lang="en-US" baseline="0" dirty="0" smtClean="0"/>
                        <a:t> of evidence &gt; 3x landscape max sharpness</a:t>
                      </a:r>
                      <a:endParaRPr lang="en-US" dirty="0"/>
                    </a:p>
                  </a:txBody>
                  <a:tcPr/>
                </a:tc>
              </a:tr>
              <a:tr h="370840">
                <a:tc>
                  <a:txBody>
                    <a:bodyPr/>
                    <a:lstStyle/>
                    <a:p>
                      <a:r>
                        <a:rPr lang="en-US" dirty="0" smtClean="0"/>
                        <a:t>Omnivore</a:t>
                      </a:r>
                      <a:endParaRPr lang="en-US" dirty="0"/>
                    </a:p>
                  </a:txBody>
                  <a:tcPr/>
                </a:tc>
                <a:tc>
                  <a:txBody>
                    <a:bodyPr/>
                    <a:lstStyle/>
                    <a:p>
                      <a:r>
                        <a:rPr lang="en-US" dirty="0" smtClean="0"/>
                        <a:t>2/5</a:t>
                      </a:r>
                      <a:endParaRPr lang="en-US" dirty="0"/>
                    </a:p>
                  </a:txBody>
                  <a:tcPr/>
                </a:tc>
                <a:tc>
                  <a:txBody>
                    <a:bodyPr/>
                    <a:lstStyle/>
                    <a:p>
                      <a:r>
                        <a:rPr lang="en-US" dirty="0" smtClean="0"/>
                        <a:t>1/5</a:t>
                      </a:r>
                      <a:endParaRPr lang="en-US" dirty="0"/>
                    </a:p>
                  </a:txBody>
                  <a:tcPr/>
                </a:tc>
                <a:tc>
                  <a:txBody>
                    <a:bodyPr/>
                    <a:lstStyle/>
                    <a:p>
                      <a:r>
                        <a:rPr lang="en-US" dirty="0" smtClean="0"/>
                        <a:t>1/5</a:t>
                      </a:r>
                      <a:endParaRPr lang="en-US" dirty="0"/>
                    </a:p>
                  </a:txBody>
                  <a:tcPr/>
                </a:tc>
                <a:tc>
                  <a:txBody>
                    <a:bodyPr/>
                    <a:lstStyle/>
                    <a:p>
                      <a:r>
                        <a:rPr lang="en-US" dirty="0" smtClean="0"/>
                        <a:t>1/5</a:t>
                      </a:r>
                      <a:endParaRPr lang="en-US" dirty="0"/>
                    </a:p>
                  </a:txBody>
                  <a:tcPr/>
                </a:tc>
                <a:tc>
                  <a:txBody>
                    <a:bodyPr/>
                    <a:lstStyle/>
                    <a:p>
                      <a:r>
                        <a:rPr lang="en-US" dirty="0" smtClean="0"/>
                        <a:t>Area of polygon bounding evidence locations &gt; 1/5 landscape area</a:t>
                      </a:r>
                      <a:endParaRPr lang="en-US" dirty="0"/>
                    </a:p>
                  </a:txBody>
                  <a:tcPr/>
                </a:tc>
              </a:tr>
            </a:tbl>
          </a:graphicData>
        </a:graphic>
      </p:graphicFrame>
    </p:spTree>
    <p:extLst>
      <p:ext uri="{BB962C8B-B14F-4D97-AF65-F5344CB8AC3E}">
        <p14:creationId xmlns:p14="http://schemas.microsoft.com/office/powerpoint/2010/main" val="8631778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imated_diversity_longer.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91976" y="322346"/>
            <a:ext cx="9614149" cy="6408654"/>
          </a:xfrm>
        </p:spPr>
      </p:pic>
    </p:spTree>
    <p:extLst>
      <p:ext uri="{BB962C8B-B14F-4D97-AF65-F5344CB8AC3E}">
        <p14:creationId xmlns:p14="http://schemas.microsoft.com/office/powerpoint/2010/main" val="2386764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Omnivore ratio as function of abundance</a:t>
            </a:r>
            <a:endParaRPr lang="en-US" dirty="0">
              <a:solidFill>
                <a:srgbClr val="FFFFFF"/>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40624" r="-40624"/>
          <a:stretch>
            <a:fillRect/>
          </a:stretch>
        </p:blipFill>
        <p:spPr bwMode="auto">
          <a:prstGeom prst="rect">
            <a:avLst/>
          </a:prstGeom>
          <a:noFill/>
          <a:ln>
            <a:noFill/>
          </a:ln>
        </p:spPr>
      </p:pic>
    </p:spTree>
    <p:extLst>
      <p:ext uri="{BB962C8B-B14F-4D97-AF65-F5344CB8AC3E}">
        <p14:creationId xmlns:p14="http://schemas.microsoft.com/office/powerpoint/2010/main" val="37188194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Omnivore ratio as function of clustering</a:t>
            </a:r>
            <a:endParaRPr lang="en-US" dirty="0">
              <a:solidFill>
                <a:srgbClr val="FFFFFF"/>
              </a:solidFill>
            </a:endParaRPr>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40624" r="-40624"/>
          <a:stretch>
            <a:fillRect/>
          </a:stretch>
        </p:blipFill>
        <p:spPr bwMode="auto">
          <a:prstGeom prst="rect">
            <a:avLst/>
          </a:prstGeom>
          <a:noFill/>
          <a:ln>
            <a:noFill/>
          </a:ln>
        </p:spPr>
      </p:pic>
    </p:spTree>
    <p:extLst>
      <p:ext uri="{BB962C8B-B14F-4D97-AF65-F5344CB8AC3E}">
        <p14:creationId xmlns:p14="http://schemas.microsoft.com/office/powerpoint/2010/main" val="4459945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Omnivore ratio as function of omnivore publication threshold on obligate </a:t>
            </a:r>
            <a:r>
              <a:rPr lang="en-US" dirty="0" err="1" smtClean="0">
                <a:solidFill>
                  <a:srgbClr val="FFFFFF"/>
                </a:solidFill>
              </a:rPr>
              <a:t>favouring</a:t>
            </a:r>
            <a:r>
              <a:rPr lang="en-US" dirty="0" smtClean="0">
                <a:solidFill>
                  <a:srgbClr val="FFFFFF"/>
                </a:solidFill>
              </a:rPr>
              <a:t> landscape</a:t>
            </a:r>
            <a:endParaRPr lang="en-US" dirty="0">
              <a:solidFill>
                <a:srgbClr val="FFFFFF"/>
              </a:solidFil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l="-40624" r="-40624"/>
          <a:stretch>
            <a:fillRect/>
          </a:stretch>
        </p:blipFill>
        <p:spPr bwMode="auto">
          <a:prstGeom prst="rect">
            <a:avLst/>
          </a:prstGeom>
          <a:noFill/>
          <a:ln>
            <a:noFill/>
          </a:ln>
        </p:spPr>
      </p:pic>
    </p:spTree>
    <p:extLst>
      <p:ext uri="{BB962C8B-B14F-4D97-AF65-F5344CB8AC3E}">
        <p14:creationId xmlns:p14="http://schemas.microsoft.com/office/powerpoint/2010/main" val="24837801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Total independence as function of omnivore publication threshold on obligate </a:t>
            </a:r>
            <a:r>
              <a:rPr lang="en-US" dirty="0" err="1" smtClean="0">
                <a:solidFill>
                  <a:srgbClr val="FFFFFF"/>
                </a:solidFill>
              </a:rPr>
              <a:t>favouring</a:t>
            </a:r>
            <a:r>
              <a:rPr lang="en-US" dirty="0" smtClean="0">
                <a:solidFill>
                  <a:srgbClr val="FFFFFF"/>
                </a:solidFill>
              </a:rPr>
              <a:t> landscape</a:t>
            </a:r>
            <a:endParaRPr lang="en-US" dirty="0">
              <a:solidFill>
                <a:srgbClr val="FFFFFF"/>
              </a:solidFill>
            </a:endParaRPr>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40624" r="-40624"/>
          <a:stretch>
            <a:fillRect/>
          </a:stretch>
        </p:blipFill>
        <p:spPr bwMode="auto">
          <a:prstGeom prst="rect">
            <a:avLst/>
          </a:prstGeom>
          <a:noFill/>
          <a:ln>
            <a:noFill/>
          </a:ln>
        </p:spPr>
      </p:pic>
    </p:spTree>
    <p:extLst>
      <p:ext uri="{BB962C8B-B14F-4D97-AF65-F5344CB8AC3E}">
        <p14:creationId xmlns:p14="http://schemas.microsoft.com/office/powerpoint/2010/main" val="39359375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powerpyramids.com/images_content/pyramid_whit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90561" y="815909"/>
            <a:ext cx="6858001" cy="51435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2614785" y="4241689"/>
            <a:ext cx="2060619" cy="154546"/>
          </a:xfrm>
          <a:prstGeom prst="straightConnector1">
            <a:avLst/>
          </a:prstGeom>
          <a:ln w="63500">
            <a:solidFill>
              <a:schemeClr val="bg1"/>
            </a:solidFill>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48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66667E-6 3.7037E-7 L 0.05703 -0.15718 " pathEditMode="relative" rAng="0" ptsTypes="AA">
                                      <p:cBhvr>
                                        <p:cTn id="16" dur="2000" fill="hold"/>
                                        <p:tgtEl>
                                          <p:spTgt spid="12"/>
                                        </p:tgtEl>
                                        <p:attrNameLst>
                                          <p:attrName>ppt_x</p:attrName>
                                          <p:attrName>ppt_y</p:attrName>
                                        </p:attrNameLst>
                                      </p:cBhvr>
                                      <p:rCtr x="2852" y="-7870"/>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5703 -0.15718 L 0.12213 -0.39745 " pathEditMode="relative" rAng="0" ptsTypes="AA">
                                      <p:cBhvr>
                                        <p:cTn id="20" dur="2000" fill="hold"/>
                                        <p:tgtEl>
                                          <p:spTgt spid="12"/>
                                        </p:tgtEl>
                                        <p:attrNameLst>
                                          <p:attrName>ppt_x</p:attrName>
                                          <p:attrName>ppt_y</p:attrName>
                                        </p:attrNameLst>
                                      </p:cBhvr>
                                      <p:rCtr x="3255" y="-1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Total independence as function of </a:t>
            </a:r>
            <a:r>
              <a:rPr lang="en-US" u="sng" dirty="0" smtClean="0">
                <a:solidFill>
                  <a:srgbClr val="FFFFFF"/>
                </a:solidFill>
              </a:rPr>
              <a:t>obligate</a:t>
            </a:r>
            <a:r>
              <a:rPr lang="en-US" dirty="0" smtClean="0">
                <a:solidFill>
                  <a:srgbClr val="FFFFFF"/>
                </a:solidFill>
              </a:rPr>
              <a:t> publication threshold on obligate </a:t>
            </a:r>
            <a:r>
              <a:rPr lang="en-US" dirty="0" err="1" smtClean="0">
                <a:solidFill>
                  <a:srgbClr val="FFFFFF"/>
                </a:solidFill>
              </a:rPr>
              <a:t>favouring</a:t>
            </a:r>
            <a:r>
              <a:rPr lang="en-US" dirty="0" smtClean="0">
                <a:solidFill>
                  <a:srgbClr val="FFFFFF"/>
                </a:solidFill>
              </a:rPr>
              <a:t> landscape</a:t>
            </a:r>
            <a:endParaRPr lang="en-US" dirty="0">
              <a:solidFill>
                <a:srgbClr val="FFFFFF"/>
              </a:solidFil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l="-40624" r="-40624"/>
          <a:stretch>
            <a:fillRect/>
          </a:stretch>
        </p:blipFill>
        <p:spPr bwMode="auto">
          <a:prstGeom prst="rect">
            <a:avLst/>
          </a:prstGeom>
          <a:noFill/>
          <a:ln>
            <a:noFill/>
          </a:ln>
        </p:spPr>
      </p:pic>
    </p:spTree>
    <p:extLst>
      <p:ext uri="{BB962C8B-B14F-4D97-AF65-F5344CB8AC3E}">
        <p14:creationId xmlns:p14="http://schemas.microsoft.com/office/powerpoint/2010/main" val="28269447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Total sharpness as function of omnivore publication threshold on obligate </a:t>
            </a:r>
            <a:r>
              <a:rPr lang="en-US" dirty="0" err="1" smtClean="0">
                <a:solidFill>
                  <a:srgbClr val="FFFFFF"/>
                </a:solidFill>
              </a:rPr>
              <a:t>favouring</a:t>
            </a:r>
            <a:r>
              <a:rPr lang="en-US" dirty="0" smtClean="0">
                <a:solidFill>
                  <a:srgbClr val="FFFFFF"/>
                </a:solidFill>
              </a:rPr>
              <a:t> landscape</a:t>
            </a:r>
            <a:endParaRPr lang="en-US" dirty="0">
              <a:solidFill>
                <a:srgbClr val="FFFFFF"/>
              </a:solidFill>
            </a:endParaRPr>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40624" r="-40624"/>
          <a:stretch>
            <a:fillRect/>
          </a:stretch>
        </p:blipFill>
        <p:spPr bwMode="auto">
          <a:prstGeom prst="rect">
            <a:avLst/>
          </a:prstGeom>
          <a:noFill/>
          <a:ln>
            <a:noFill/>
          </a:ln>
        </p:spPr>
      </p:pic>
    </p:spTree>
    <p:extLst>
      <p:ext uri="{BB962C8B-B14F-4D97-AF65-F5344CB8AC3E}">
        <p14:creationId xmlns:p14="http://schemas.microsoft.com/office/powerpoint/2010/main" val="601900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Community Can Determine Tradeoffs</a:t>
            </a:r>
            <a:endParaRPr lang="en-US" dirty="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196746"/>
              </p:ext>
            </p:extLst>
          </p:nvPr>
        </p:nvGraphicFramePr>
        <p:xfrm>
          <a:off x="838200" y="1825625"/>
          <a:ext cx="10515600" cy="2021840"/>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lstStyle/>
                    <a:p>
                      <a:endParaRPr lang="en-US" dirty="0"/>
                    </a:p>
                  </a:txBody>
                  <a:tcPr/>
                </a:tc>
                <a:tc>
                  <a:txBody>
                    <a:bodyPr/>
                    <a:lstStyle/>
                    <a:p>
                      <a:r>
                        <a:rPr lang="en-US" dirty="0" smtClean="0"/>
                        <a:t>Neutral bias</a:t>
                      </a:r>
                      <a:endParaRPr lang="en-US" dirty="0"/>
                    </a:p>
                  </a:txBody>
                  <a:tcPr/>
                </a:tc>
                <a:tc>
                  <a:txBody>
                    <a:bodyPr/>
                    <a:lstStyle/>
                    <a:p>
                      <a:r>
                        <a:rPr lang="en-US" dirty="0" smtClean="0"/>
                        <a:t>Bias towards omnivores</a:t>
                      </a:r>
                      <a:endParaRPr lang="en-US" dirty="0"/>
                    </a:p>
                  </a:txBody>
                  <a:tcPr/>
                </a:tc>
                <a:tc>
                  <a:txBody>
                    <a:bodyPr/>
                    <a:lstStyle/>
                    <a:p>
                      <a:r>
                        <a:rPr lang="en-US" dirty="0" smtClean="0"/>
                        <a:t>Bias towards obligates</a:t>
                      </a:r>
                      <a:endParaRPr lang="en-US" dirty="0"/>
                    </a:p>
                  </a:txBody>
                  <a:tcPr/>
                </a:tc>
              </a:tr>
              <a:tr h="370840">
                <a:tc>
                  <a:txBody>
                    <a:bodyPr/>
                    <a:lstStyle/>
                    <a:p>
                      <a:r>
                        <a:rPr lang="en-US" dirty="0" smtClean="0"/>
                        <a:t>Neutral landscape</a:t>
                      </a:r>
                      <a:endParaRPr lang="en-US" dirty="0"/>
                    </a:p>
                  </a:txBody>
                  <a:tcPr/>
                </a:tc>
                <a:tc>
                  <a:txBody>
                    <a:bodyPr/>
                    <a:lstStyle/>
                    <a:p>
                      <a:r>
                        <a:rPr lang="en-US" dirty="0" smtClean="0"/>
                        <a:t>1, 1</a:t>
                      </a:r>
                      <a:endParaRPr lang="en-US" dirty="0"/>
                    </a:p>
                  </a:txBody>
                  <a:tcPr/>
                </a:tc>
                <a:tc>
                  <a:txBody>
                    <a:bodyPr/>
                    <a:lstStyle/>
                    <a:p>
                      <a:r>
                        <a:rPr lang="en-US" dirty="0" smtClean="0"/>
                        <a:t>0.7, 1.4</a:t>
                      </a:r>
                      <a:endParaRPr lang="en-US" dirty="0"/>
                    </a:p>
                  </a:txBody>
                  <a:tcPr/>
                </a:tc>
                <a:tc>
                  <a:txBody>
                    <a:bodyPr/>
                    <a:lstStyle/>
                    <a:p>
                      <a:r>
                        <a:rPr lang="en-US" dirty="0" smtClean="0"/>
                        <a:t>1.7, 0.4</a:t>
                      </a:r>
                      <a:endParaRPr lang="en-US" dirty="0"/>
                    </a:p>
                  </a:txBody>
                  <a:tcPr/>
                </a:tc>
              </a:tr>
              <a:tr h="370840">
                <a:tc>
                  <a:txBody>
                    <a:bodyPr/>
                    <a:lstStyle/>
                    <a:p>
                      <a:r>
                        <a:rPr lang="en-US" dirty="0" smtClean="0"/>
                        <a:t>Omnivore </a:t>
                      </a:r>
                      <a:r>
                        <a:rPr lang="en-US" dirty="0" err="1" smtClean="0"/>
                        <a:t>favouring</a:t>
                      </a:r>
                      <a:r>
                        <a:rPr lang="en-US" dirty="0" smtClean="0"/>
                        <a:t> landscape</a:t>
                      </a:r>
                      <a:endParaRPr lang="en-US" dirty="0"/>
                    </a:p>
                  </a:txBody>
                  <a:tcPr/>
                </a:tc>
                <a:tc>
                  <a:txBody>
                    <a:bodyPr/>
                    <a:lstStyle/>
                    <a:p>
                      <a:r>
                        <a:rPr lang="en-US" dirty="0" smtClean="0"/>
                        <a:t>0.3, 1.7</a:t>
                      </a:r>
                      <a:endParaRPr lang="en-US" dirty="0"/>
                    </a:p>
                  </a:txBody>
                  <a:tcPr/>
                </a:tc>
                <a:tc>
                  <a:txBody>
                    <a:bodyPr/>
                    <a:lstStyle/>
                    <a:p>
                      <a:r>
                        <a:rPr lang="en-US" dirty="0" smtClean="0"/>
                        <a:t>0.3, 2</a:t>
                      </a:r>
                      <a:endParaRPr lang="en-US" dirty="0"/>
                    </a:p>
                  </a:txBody>
                  <a:tcPr/>
                </a:tc>
                <a:tc>
                  <a:txBody>
                    <a:bodyPr/>
                    <a:lstStyle/>
                    <a:p>
                      <a:r>
                        <a:rPr lang="en-US" dirty="0" smtClean="0"/>
                        <a:t>0.5, 1.5</a:t>
                      </a:r>
                      <a:endParaRPr lang="en-US" dirty="0"/>
                    </a:p>
                  </a:txBody>
                  <a:tcPr/>
                </a:tc>
              </a:tr>
              <a:tr h="370840">
                <a:tc>
                  <a:txBody>
                    <a:bodyPr/>
                    <a:lstStyle/>
                    <a:p>
                      <a:r>
                        <a:rPr lang="en-US" dirty="0" smtClean="0"/>
                        <a:t>Obligate </a:t>
                      </a:r>
                      <a:r>
                        <a:rPr lang="en-US" dirty="0" err="1" smtClean="0"/>
                        <a:t>favouring</a:t>
                      </a:r>
                      <a:r>
                        <a:rPr lang="en-US" dirty="0" smtClean="0"/>
                        <a:t> landscape</a:t>
                      </a:r>
                      <a:endParaRPr lang="en-US" dirty="0"/>
                    </a:p>
                  </a:txBody>
                  <a:tcPr/>
                </a:tc>
                <a:tc>
                  <a:txBody>
                    <a:bodyPr/>
                    <a:lstStyle/>
                    <a:p>
                      <a:r>
                        <a:rPr lang="en-US" dirty="0" smtClean="0"/>
                        <a:t>11.4, 0.2</a:t>
                      </a:r>
                      <a:endParaRPr lang="en-US" dirty="0"/>
                    </a:p>
                  </a:txBody>
                  <a:tcPr/>
                </a:tc>
                <a:tc>
                  <a:txBody>
                    <a:bodyPr/>
                    <a:lstStyle/>
                    <a:p>
                      <a:r>
                        <a:rPr lang="en-US" dirty="0" smtClean="0"/>
                        <a:t>9.1, 0.4</a:t>
                      </a:r>
                      <a:endParaRPr lang="en-US" dirty="0"/>
                    </a:p>
                  </a:txBody>
                  <a:tcPr/>
                </a:tc>
                <a:tc>
                  <a:txBody>
                    <a:bodyPr/>
                    <a:lstStyle/>
                    <a:p>
                      <a:r>
                        <a:rPr lang="en-US" dirty="0" smtClean="0"/>
                        <a:t>11.9, 0.2</a:t>
                      </a:r>
                      <a:endParaRPr lang="en-US" dirty="0"/>
                    </a:p>
                  </a:txBody>
                  <a:tcPr/>
                </a:tc>
              </a:tr>
            </a:tbl>
          </a:graphicData>
        </a:graphic>
      </p:graphicFrame>
      <p:sp>
        <p:nvSpPr>
          <p:cNvPr id="5" name="TextBox 4"/>
          <p:cNvSpPr txBox="1"/>
          <p:nvPr/>
        </p:nvSpPr>
        <p:spPr>
          <a:xfrm>
            <a:off x="793750" y="4143375"/>
            <a:ext cx="5873750" cy="369332"/>
          </a:xfrm>
          <a:prstGeom prst="rect">
            <a:avLst/>
          </a:prstGeom>
          <a:noFill/>
        </p:spPr>
        <p:txBody>
          <a:bodyPr wrap="square" rtlCol="0">
            <a:spAutoFit/>
          </a:bodyPr>
          <a:lstStyle/>
          <a:p>
            <a:r>
              <a:rPr lang="en-US" dirty="0" smtClean="0">
                <a:solidFill>
                  <a:srgbClr val="FFFFFF"/>
                </a:solidFill>
              </a:rPr>
              <a:t>(Sharpness, Independence) relative to neutral landscape.</a:t>
            </a:r>
            <a:endParaRPr lang="en-US" dirty="0">
              <a:solidFill>
                <a:srgbClr val="FFFFFF"/>
              </a:solidFill>
            </a:endParaRPr>
          </a:p>
        </p:txBody>
      </p:sp>
    </p:spTree>
    <p:extLst>
      <p:ext uri="{BB962C8B-B14F-4D97-AF65-F5344CB8AC3E}">
        <p14:creationId xmlns:p14="http://schemas.microsoft.com/office/powerpoint/2010/main" val="34665979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4036" y="979055"/>
            <a:ext cx="6788727" cy="4401205"/>
          </a:xfrm>
          <a:prstGeom prst="rect">
            <a:avLst/>
          </a:prstGeom>
          <a:noFill/>
        </p:spPr>
        <p:txBody>
          <a:bodyPr wrap="square" rtlCol="0">
            <a:spAutoFit/>
          </a:bodyPr>
          <a:lstStyle/>
          <a:p>
            <a:r>
              <a:rPr lang="en-GB" sz="4000" dirty="0" smtClean="0">
                <a:solidFill>
                  <a:schemeClr val="bg1"/>
                </a:solidFill>
              </a:rPr>
              <a:t>Biases in peer-review</a:t>
            </a:r>
          </a:p>
          <a:p>
            <a:endParaRPr lang="en-GB" sz="4000" dirty="0" smtClean="0">
              <a:solidFill>
                <a:schemeClr val="bg1"/>
              </a:solidFill>
            </a:endParaRPr>
          </a:p>
          <a:p>
            <a:pPr marL="285750" indent="-285750">
              <a:buFont typeface="Arial" panose="020B0604020202020204" pitchFamily="34" charset="0"/>
              <a:buChar char="•"/>
            </a:pPr>
            <a:r>
              <a:rPr lang="en-GB" sz="4000" dirty="0" smtClean="0">
                <a:solidFill>
                  <a:schemeClr val="bg1"/>
                </a:solidFill>
              </a:rPr>
              <a:t>Identity Bias</a:t>
            </a:r>
          </a:p>
          <a:p>
            <a:pPr marL="285750" indent="-285750">
              <a:buFont typeface="Arial" panose="020B0604020202020204" pitchFamily="34" charset="0"/>
              <a:buChar char="•"/>
            </a:pPr>
            <a:r>
              <a:rPr lang="en-GB" sz="4000" dirty="0" smtClean="0">
                <a:solidFill>
                  <a:schemeClr val="bg1"/>
                </a:solidFill>
              </a:rPr>
              <a:t>Institutional Bias</a:t>
            </a:r>
          </a:p>
          <a:p>
            <a:pPr marL="285750" indent="-285750">
              <a:buFont typeface="Arial" panose="020B0604020202020204" pitchFamily="34" charset="0"/>
              <a:buChar char="•"/>
            </a:pPr>
            <a:r>
              <a:rPr lang="en-GB" sz="4000" dirty="0" smtClean="0">
                <a:solidFill>
                  <a:schemeClr val="bg1"/>
                </a:solidFill>
              </a:rPr>
              <a:t>Content Bias</a:t>
            </a:r>
          </a:p>
          <a:p>
            <a:pPr marL="285750" indent="-285750">
              <a:buFont typeface="Arial" panose="020B0604020202020204" pitchFamily="34" charset="0"/>
              <a:buChar char="•"/>
            </a:pPr>
            <a:r>
              <a:rPr lang="en-GB" sz="4000" dirty="0" smtClean="0">
                <a:solidFill>
                  <a:schemeClr val="bg1"/>
                </a:solidFill>
              </a:rPr>
              <a:t>Confirmation Bias</a:t>
            </a:r>
          </a:p>
          <a:p>
            <a:pPr marL="285750" indent="-285750">
              <a:buFont typeface="Arial" panose="020B0604020202020204" pitchFamily="34" charset="0"/>
              <a:buChar char="•"/>
            </a:pPr>
            <a:r>
              <a:rPr lang="en-GB" sz="4000" dirty="0" smtClean="0">
                <a:solidFill>
                  <a:schemeClr val="bg1"/>
                </a:solidFill>
              </a:rPr>
              <a:t>Method bias</a:t>
            </a:r>
            <a:endParaRPr lang="en-GB" sz="4000" dirty="0">
              <a:solidFill>
                <a:schemeClr val="bg1"/>
              </a:solidFill>
            </a:endParaRPr>
          </a:p>
        </p:txBody>
      </p:sp>
    </p:spTree>
    <p:extLst>
      <p:ext uri="{BB962C8B-B14F-4D97-AF65-F5344CB8AC3E}">
        <p14:creationId xmlns:p14="http://schemas.microsoft.com/office/powerpoint/2010/main" val="4241758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6946" y="473325"/>
            <a:ext cx="7603959" cy="1200329"/>
          </a:xfrm>
          <a:prstGeom prst="rect">
            <a:avLst/>
          </a:prstGeom>
          <a:noFill/>
        </p:spPr>
        <p:txBody>
          <a:bodyPr wrap="square" rtlCol="0">
            <a:spAutoFit/>
          </a:bodyPr>
          <a:lstStyle/>
          <a:p>
            <a:r>
              <a:rPr lang="en-GB" sz="2400" dirty="0" smtClean="0">
                <a:solidFill>
                  <a:schemeClr val="bg1"/>
                </a:solidFill>
              </a:rPr>
              <a:t>Method </a:t>
            </a:r>
            <a:r>
              <a:rPr lang="en-GB" sz="2400" i="1" dirty="0" smtClean="0">
                <a:solidFill>
                  <a:schemeClr val="bg1"/>
                </a:solidFill>
              </a:rPr>
              <a:t>mismatches </a:t>
            </a:r>
            <a:r>
              <a:rPr lang="en-GB" sz="2400" dirty="0" smtClean="0">
                <a:solidFill>
                  <a:schemeClr val="bg1"/>
                </a:solidFill>
              </a:rPr>
              <a:t>occur when community standards about evidence fail to track (1) the landscape, or (2) what we want to </a:t>
            </a:r>
            <a:r>
              <a:rPr lang="en-GB" sz="2400" i="1" dirty="0" smtClean="0">
                <a:solidFill>
                  <a:schemeClr val="bg1"/>
                </a:solidFill>
              </a:rPr>
              <a:t>do </a:t>
            </a:r>
            <a:r>
              <a:rPr lang="en-GB" sz="2400" dirty="0" smtClean="0">
                <a:solidFill>
                  <a:schemeClr val="bg1"/>
                </a:solidFill>
              </a:rPr>
              <a:t>with the evidence.</a:t>
            </a:r>
            <a:endParaRPr lang="en-GB" sz="24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651" y="1968065"/>
            <a:ext cx="6076950" cy="4057650"/>
          </a:xfrm>
          <a:prstGeom prst="rect">
            <a:avLst/>
          </a:prstGeom>
        </p:spPr>
      </p:pic>
      <p:sp>
        <p:nvSpPr>
          <p:cNvPr id="6" name="Rectangle 5"/>
          <p:cNvSpPr/>
          <p:nvPr/>
        </p:nvSpPr>
        <p:spPr>
          <a:xfrm>
            <a:off x="6112042" y="2579571"/>
            <a:ext cx="3330341" cy="37731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p:cNvSpPr/>
          <p:nvPr/>
        </p:nvSpPr>
        <p:spPr>
          <a:xfrm>
            <a:off x="2845869" y="2579570"/>
            <a:ext cx="3330341" cy="37731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028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6946" y="473325"/>
            <a:ext cx="7603959" cy="4524315"/>
          </a:xfrm>
          <a:prstGeom prst="rect">
            <a:avLst/>
          </a:prstGeom>
          <a:noFill/>
        </p:spPr>
        <p:txBody>
          <a:bodyPr wrap="square" rtlCol="0">
            <a:spAutoFit/>
          </a:bodyPr>
          <a:lstStyle/>
          <a:p>
            <a:r>
              <a:rPr lang="en-GB" sz="2400" dirty="0" smtClean="0">
                <a:solidFill>
                  <a:schemeClr val="bg1"/>
                </a:solidFill>
              </a:rPr>
              <a:t>Method </a:t>
            </a:r>
            <a:r>
              <a:rPr lang="en-GB" sz="2400" i="1" dirty="0" smtClean="0">
                <a:solidFill>
                  <a:schemeClr val="bg1"/>
                </a:solidFill>
              </a:rPr>
              <a:t>mismatches </a:t>
            </a:r>
            <a:r>
              <a:rPr lang="en-GB" sz="2400" dirty="0" smtClean="0">
                <a:solidFill>
                  <a:schemeClr val="bg1"/>
                </a:solidFill>
              </a:rPr>
              <a:t>occur when community standards about evidence fail to track (1) the landscape, or (2) what we want to </a:t>
            </a:r>
            <a:r>
              <a:rPr lang="en-GB" sz="2400" i="1" dirty="0" smtClean="0">
                <a:solidFill>
                  <a:schemeClr val="bg1"/>
                </a:solidFill>
              </a:rPr>
              <a:t>do </a:t>
            </a:r>
            <a:r>
              <a:rPr lang="en-GB" sz="2400" dirty="0" smtClean="0">
                <a:solidFill>
                  <a:schemeClr val="bg1"/>
                </a:solidFill>
              </a:rPr>
              <a:t>with the evidence.</a:t>
            </a:r>
          </a:p>
          <a:p>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Funding &amp; publishing practices can be an effective tool for increasing the </a:t>
            </a:r>
            <a:r>
              <a:rPr lang="en-GB" sz="2400" i="1" dirty="0" smtClean="0">
                <a:solidFill>
                  <a:schemeClr val="bg1"/>
                </a:solidFill>
              </a:rPr>
              <a:t>efficiency </a:t>
            </a:r>
            <a:r>
              <a:rPr lang="en-GB" sz="2400" dirty="0" smtClean="0">
                <a:solidFill>
                  <a:schemeClr val="bg1"/>
                </a:solidFill>
              </a:rPr>
              <a:t>or the </a:t>
            </a:r>
            <a:r>
              <a:rPr lang="en-GB" sz="2400" i="1" dirty="0" smtClean="0">
                <a:solidFill>
                  <a:schemeClr val="bg1"/>
                </a:solidFill>
              </a:rPr>
              <a:t>diversity </a:t>
            </a:r>
            <a:r>
              <a:rPr lang="en-GB" sz="2400" dirty="0" smtClean="0">
                <a:solidFill>
                  <a:schemeClr val="bg1"/>
                </a:solidFill>
              </a:rPr>
              <a:t>of the evidence in a research community.</a:t>
            </a:r>
          </a:p>
          <a:p>
            <a:endParaRPr lang="en-GB" sz="2400" dirty="0">
              <a:solidFill>
                <a:schemeClr val="bg1"/>
              </a:solidFill>
            </a:endParaRPr>
          </a:p>
          <a:p>
            <a:pPr marL="342900" indent="-342900">
              <a:buFont typeface="Arial" panose="020B0604020202020204" pitchFamily="34" charset="0"/>
              <a:buChar char="•"/>
            </a:pPr>
            <a:r>
              <a:rPr lang="en-GB" sz="2400" dirty="0" smtClean="0">
                <a:solidFill>
                  <a:schemeClr val="bg1"/>
                </a:solidFill>
              </a:rPr>
              <a:t>Journals (particularly ‘luxury’ journals);</a:t>
            </a:r>
          </a:p>
          <a:p>
            <a:pPr marL="342900" indent="-342900">
              <a:buFont typeface="Arial" panose="020B0604020202020204" pitchFamily="34" charset="0"/>
              <a:buChar char="•"/>
            </a:pPr>
            <a:r>
              <a:rPr lang="en-GB" sz="2400" dirty="0" smtClean="0">
                <a:solidFill>
                  <a:schemeClr val="bg1"/>
                </a:solidFill>
              </a:rPr>
              <a:t>Peer review practices;</a:t>
            </a:r>
          </a:p>
          <a:p>
            <a:pPr marL="342900" indent="-342900">
              <a:buFont typeface="Arial" panose="020B0604020202020204" pitchFamily="34" charset="0"/>
              <a:buChar char="•"/>
            </a:pPr>
            <a:r>
              <a:rPr lang="en-GB" sz="2400" dirty="0" smtClean="0">
                <a:solidFill>
                  <a:schemeClr val="bg1"/>
                </a:solidFill>
              </a:rPr>
              <a:t>Integrative/interdisciplinary contexts.</a:t>
            </a:r>
            <a:endParaRPr lang="en-GB" sz="2400" dirty="0">
              <a:solidFill>
                <a:schemeClr val="bg1"/>
              </a:solidFill>
            </a:endParaRPr>
          </a:p>
        </p:txBody>
      </p:sp>
      <p:pic>
        <p:nvPicPr>
          <p:cNvPr id="3" name="Picture 2"/>
          <p:cNvPicPr>
            <a:picLocks noChangeAspect="1"/>
          </p:cNvPicPr>
          <p:nvPr/>
        </p:nvPicPr>
        <p:blipFill>
          <a:blip r:embed="rId2"/>
          <a:stretch>
            <a:fillRect/>
          </a:stretch>
        </p:blipFill>
        <p:spPr>
          <a:xfrm>
            <a:off x="2452815" y="259178"/>
            <a:ext cx="6598822" cy="6598822"/>
          </a:xfrm>
          <a:prstGeom prst="rect">
            <a:avLst/>
          </a:prstGeom>
        </p:spPr>
      </p:pic>
    </p:spTree>
    <p:extLst>
      <p:ext uri="{BB962C8B-B14F-4D97-AF65-F5344CB8AC3E}">
        <p14:creationId xmlns:p14="http://schemas.microsoft.com/office/powerpoint/2010/main" val="523427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5098" b="100000" l="9467" r="100000"/>
                    </a14:imgEffect>
                  </a14:imgLayer>
                </a14:imgProps>
              </a:ext>
            </a:extLst>
          </a:blip>
          <a:stretch>
            <a:fillRect/>
          </a:stretch>
        </p:blipFill>
        <p:spPr>
          <a:xfrm>
            <a:off x="2095398" y="3014776"/>
            <a:ext cx="3983636" cy="3005406"/>
          </a:xfrm>
          <a:prstGeom prst="rect">
            <a:avLst/>
          </a:prstGeom>
        </p:spPr>
      </p:pic>
      <p:sp>
        <p:nvSpPr>
          <p:cNvPr id="6" name="Oval 5"/>
          <p:cNvSpPr/>
          <p:nvPr/>
        </p:nvSpPr>
        <p:spPr>
          <a:xfrm>
            <a:off x="1816100" y="1574800"/>
            <a:ext cx="7327900" cy="4470400"/>
          </a:xfrm>
          <a:prstGeom prst="ellipse">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utoShape 2" descr="Image result for kermit"/>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1450975" y="2341186"/>
            <a:ext cx="2686050" cy="523220"/>
          </a:xfrm>
          <a:prstGeom prst="rect">
            <a:avLst/>
          </a:prstGeom>
          <a:solidFill>
            <a:schemeClr val="tx1"/>
          </a:solidFill>
          <a:ln>
            <a:solidFill>
              <a:schemeClr val="bg1"/>
            </a:solidFill>
          </a:ln>
        </p:spPr>
        <p:txBody>
          <a:bodyPr wrap="square" rtlCol="0">
            <a:spAutoFit/>
          </a:bodyPr>
          <a:lstStyle/>
          <a:p>
            <a:pPr algn="ctr"/>
            <a:r>
              <a:rPr lang="en-GB" sz="2800" dirty="0" smtClean="0">
                <a:solidFill>
                  <a:schemeClr val="bg1"/>
                </a:solidFill>
              </a:rPr>
              <a:t>Evidence</a:t>
            </a:r>
            <a:endParaRPr lang="en-GB" sz="2800" dirty="0">
              <a:solidFill>
                <a:schemeClr val="bg1"/>
              </a:solidFill>
            </a:endParaRPr>
          </a:p>
        </p:txBody>
      </p:sp>
      <p:sp>
        <p:nvSpPr>
          <p:cNvPr id="12" name="TextBox 11"/>
          <p:cNvSpPr txBox="1"/>
          <p:nvPr/>
        </p:nvSpPr>
        <p:spPr>
          <a:xfrm>
            <a:off x="6854168" y="1545620"/>
            <a:ext cx="2686050" cy="523220"/>
          </a:xfrm>
          <a:prstGeom prst="rect">
            <a:avLst/>
          </a:prstGeom>
          <a:solidFill>
            <a:schemeClr val="tx1"/>
          </a:solidFill>
          <a:ln>
            <a:solidFill>
              <a:schemeClr val="bg1"/>
            </a:solidFill>
          </a:ln>
        </p:spPr>
        <p:txBody>
          <a:bodyPr wrap="square" rtlCol="0">
            <a:spAutoFit/>
          </a:bodyPr>
          <a:lstStyle/>
          <a:p>
            <a:pPr algn="ctr"/>
            <a:r>
              <a:rPr lang="en-GB" sz="2800" dirty="0" smtClean="0">
                <a:solidFill>
                  <a:schemeClr val="bg1"/>
                </a:solidFill>
              </a:rPr>
              <a:t>Proposition</a:t>
            </a:r>
            <a:endParaRPr lang="en-GB" sz="2800" dirty="0">
              <a:solidFill>
                <a:schemeClr val="bg1"/>
              </a:solidFill>
            </a:endParaRPr>
          </a:p>
        </p:txBody>
      </p:sp>
      <p:sp>
        <p:nvSpPr>
          <p:cNvPr id="13" name="TextBox 12"/>
          <p:cNvSpPr txBox="1"/>
          <p:nvPr/>
        </p:nvSpPr>
        <p:spPr>
          <a:xfrm>
            <a:off x="5419726" y="2864406"/>
            <a:ext cx="2686050" cy="523220"/>
          </a:xfrm>
          <a:prstGeom prst="rect">
            <a:avLst/>
          </a:prstGeom>
          <a:solidFill>
            <a:schemeClr val="tx1"/>
          </a:solidFill>
          <a:ln>
            <a:solidFill>
              <a:schemeClr val="bg1"/>
            </a:solidFill>
          </a:ln>
        </p:spPr>
        <p:txBody>
          <a:bodyPr wrap="square" rtlCol="0">
            <a:spAutoFit/>
          </a:bodyPr>
          <a:lstStyle/>
          <a:p>
            <a:pPr algn="ctr"/>
            <a:r>
              <a:rPr lang="en-GB" sz="2800" dirty="0" smtClean="0">
                <a:solidFill>
                  <a:schemeClr val="bg1"/>
                </a:solidFill>
              </a:rPr>
              <a:t>Credence</a:t>
            </a:r>
            <a:endParaRPr lang="en-GB" sz="2800" dirty="0">
              <a:solidFill>
                <a:schemeClr val="bg1"/>
              </a:solidFill>
            </a:endParaRPr>
          </a:p>
        </p:txBody>
      </p:sp>
      <p:cxnSp>
        <p:nvCxnSpPr>
          <p:cNvPr id="15" name="Straight Arrow Connector 14"/>
          <p:cNvCxnSpPr>
            <a:stCxn id="11" idx="2"/>
          </p:cNvCxnSpPr>
          <p:nvPr/>
        </p:nvCxnSpPr>
        <p:spPr>
          <a:xfrm>
            <a:off x="2794000" y="2864406"/>
            <a:ext cx="1708150" cy="20504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030244" y="3126016"/>
            <a:ext cx="653503" cy="67633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435999" y="1952625"/>
            <a:ext cx="836339" cy="91178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72126" y="4803651"/>
            <a:ext cx="4204357" cy="769441"/>
          </a:xfrm>
          <a:prstGeom prst="rect">
            <a:avLst/>
          </a:prstGeom>
          <a:solidFill>
            <a:schemeClr val="tx1"/>
          </a:solidFill>
          <a:ln>
            <a:solidFill>
              <a:schemeClr val="bg1"/>
            </a:solidFill>
          </a:ln>
        </p:spPr>
        <p:txBody>
          <a:bodyPr wrap="square" rtlCol="0">
            <a:spAutoFit/>
          </a:bodyPr>
          <a:lstStyle/>
          <a:p>
            <a:pPr algn="ctr"/>
            <a:r>
              <a:rPr lang="en-GB" sz="4400" dirty="0" smtClean="0">
                <a:solidFill>
                  <a:schemeClr val="bg1"/>
                </a:solidFill>
              </a:rPr>
              <a:t>JUSTIFICATION</a:t>
            </a:r>
            <a:r>
              <a:rPr lang="en-GB" sz="4400" baseline="30000" dirty="0" smtClean="0">
                <a:solidFill>
                  <a:schemeClr val="bg1"/>
                </a:solidFill>
              </a:rPr>
              <a:t>tm</a:t>
            </a:r>
            <a:endParaRPr lang="en-GB" sz="4400" baseline="30000" dirty="0">
              <a:solidFill>
                <a:schemeClr val="bg1"/>
              </a:solidFill>
            </a:endParaRPr>
          </a:p>
        </p:txBody>
      </p:sp>
      <p:sp>
        <p:nvSpPr>
          <p:cNvPr id="23" name="TextBox 22"/>
          <p:cNvSpPr txBox="1"/>
          <p:nvPr/>
        </p:nvSpPr>
        <p:spPr>
          <a:xfrm>
            <a:off x="155575" y="309134"/>
            <a:ext cx="4204357" cy="769441"/>
          </a:xfrm>
          <a:prstGeom prst="rect">
            <a:avLst/>
          </a:prstGeom>
          <a:solidFill>
            <a:schemeClr val="tx1"/>
          </a:solidFill>
          <a:ln>
            <a:solidFill>
              <a:schemeClr val="bg1"/>
            </a:solidFill>
          </a:ln>
        </p:spPr>
        <p:txBody>
          <a:bodyPr wrap="square" rtlCol="0">
            <a:spAutoFit/>
          </a:bodyPr>
          <a:lstStyle/>
          <a:p>
            <a:pPr algn="ctr"/>
            <a:r>
              <a:rPr lang="en-GB" sz="4400" dirty="0" err="1" smtClean="0">
                <a:solidFill>
                  <a:schemeClr val="bg1"/>
                </a:solidFill>
              </a:rPr>
              <a:t>DISCOVERY</a:t>
            </a:r>
            <a:r>
              <a:rPr lang="en-GB" sz="4400" baseline="30000" dirty="0" err="1" smtClean="0">
                <a:solidFill>
                  <a:schemeClr val="bg1"/>
                </a:solidFill>
              </a:rPr>
              <a:t>tm</a:t>
            </a:r>
            <a:endParaRPr lang="en-GB" sz="4400" baseline="30000" dirty="0">
              <a:solidFill>
                <a:schemeClr val="bg1"/>
              </a:solidFill>
            </a:endParaRPr>
          </a:p>
        </p:txBody>
      </p:sp>
    </p:spTree>
    <p:extLst>
      <p:ext uri="{BB962C8B-B14F-4D97-AF65-F5344CB8AC3E}">
        <p14:creationId xmlns:p14="http://schemas.microsoft.com/office/powerpoint/2010/main" val="4250973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2"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kermit"/>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6472126" y="4803651"/>
            <a:ext cx="4204357" cy="769441"/>
          </a:xfrm>
          <a:prstGeom prst="rect">
            <a:avLst/>
          </a:prstGeom>
          <a:solidFill>
            <a:schemeClr val="tx1"/>
          </a:solidFill>
          <a:ln>
            <a:solidFill>
              <a:schemeClr val="bg1"/>
            </a:solidFill>
          </a:ln>
        </p:spPr>
        <p:txBody>
          <a:bodyPr wrap="square" rtlCol="0">
            <a:spAutoFit/>
          </a:bodyPr>
          <a:lstStyle/>
          <a:p>
            <a:pPr algn="ctr"/>
            <a:r>
              <a:rPr lang="en-GB" sz="4400" dirty="0" smtClean="0">
                <a:solidFill>
                  <a:schemeClr val="bg1"/>
                </a:solidFill>
              </a:rPr>
              <a:t>JUSTIFICATION</a:t>
            </a:r>
            <a:r>
              <a:rPr lang="en-GB" sz="4400" baseline="30000" dirty="0" smtClean="0">
                <a:solidFill>
                  <a:schemeClr val="bg1"/>
                </a:solidFill>
              </a:rPr>
              <a:t>tm</a:t>
            </a:r>
            <a:endParaRPr lang="en-GB" sz="4400" baseline="30000" dirty="0">
              <a:solidFill>
                <a:schemeClr val="bg1"/>
              </a:solidFill>
            </a:endParaRPr>
          </a:p>
        </p:txBody>
      </p:sp>
      <p:sp>
        <p:nvSpPr>
          <p:cNvPr id="16" name="TextBox 15"/>
          <p:cNvSpPr txBox="1"/>
          <p:nvPr/>
        </p:nvSpPr>
        <p:spPr>
          <a:xfrm>
            <a:off x="155575" y="309134"/>
            <a:ext cx="4204357" cy="769441"/>
          </a:xfrm>
          <a:prstGeom prst="rect">
            <a:avLst/>
          </a:prstGeom>
          <a:solidFill>
            <a:schemeClr val="tx1"/>
          </a:solidFill>
          <a:ln>
            <a:solidFill>
              <a:schemeClr val="bg1"/>
            </a:solidFill>
          </a:ln>
        </p:spPr>
        <p:txBody>
          <a:bodyPr wrap="square" rtlCol="0">
            <a:spAutoFit/>
          </a:bodyPr>
          <a:lstStyle/>
          <a:p>
            <a:pPr algn="ctr"/>
            <a:r>
              <a:rPr lang="en-GB" sz="4400" dirty="0" err="1" smtClean="0">
                <a:solidFill>
                  <a:schemeClr val="bg1"/>
                </a:solidFill>
              </a:rPr>
              <a:t>DISCOVERY</a:t>
            </a:r>
            <a:r>
              <a:rPr lang="en-GB" sz="4400" baseline="30000" dirty="0" err="1" smtClean="0">
                <a:solidFill>
                  <a:schemeClr val="bg1"/>
                </a:solidFill>
              </a:rPr>
              <a:t>tm</a:t>
            </a:r>
            <a:endParaRPr lang="en-GB" sz="4400" baseline="30000" dirty="0">
              <a:solidFill>
                <a:schemeClr val="bg1"/>
              </a:solidFill>
            </a:endParaRPr>
          </a:p>
        </p:txBody>
      </p:sp>
      <p:sp>
        <p:nvSpPr>
          <p:cNvPr id="2" name="TextBox 1"/>
          <p:cNvSpPr txBox="1"/>
          <p:nvPr/>
        </p:nvSpPr>
        <p:spPr>
          <a:xfrm>
            <a:off x="2043745" y="1602774"/>
            <a:ext cx="9934247" cy="3970318"/>
          </a:xfrm>
          <a:prstGeom prst="rect">
            <a:avLst/>
          </a:prstGeom>
          <a:noFill/>
        </p:spPr>
        <p:txBody>
          <a:bodyPr wrap="square" rtlCol="0">
            <a:spAutoFit/>
          </a:bodyPr>
          <a:lstStyle/>
          <a:p>
            <a:r>
              <a:rPr lang="en-GB" sz="3600" dirty="0" smtClean="0">
                <a:solidFill>
                  <a:schemeClr val="bg1"/>
                </a:solidFill>
              </a:rPr>
              <a:t>Narrow</a:t>
            </a:r>
            <a:r>
              <a:rPr lang="en-GB" sz="3600" i="1" dirty="0" smtClean="0">
                <a:solidFill>
                  <a:schemeClr val="bg1"/>
                </a:solidFill>
              </a:rPr>
              <a:t> </a:t>
            </a:r>
            <a:r>
              <a:rPr lang="en-GB" sz="3600" dirty="0" smtClean="0">
                <a:solidFill>
                  <a:schemeClr val="bg1"/>
                </a:solidFill>
              </a:rPr>
              <a:t>View:</a:t>
            </a:r>
          </a:p>
          <a:p>
            <a:pPr marL="571500" indent="-571500">
              <a:buFont typeface="Arial" panose="020B0604020202020204" pitchFamily="34" charset="0"/>
              <a:buChar char="•"/>
            </a:pPr>
            <a:r>
              <a:rPr lang="en-GB" sz="3600" dirty="0" smtClean="0">
                <a:solidFill>
                  <a:schemeClr val="bg1"/>
                </a:solidFill>
              </a:rPr>
              <a:t>Justification includes non-epistemic values;</a:t>
            </a:r>
          </a:p>
          <a:p>
            <a:pPr marL="571500" indent="-571500">
              <a:buFont typeface="Arial" panose="020B0604020202020204" pitchFamily="34" charset="0"/>
              <a:buChar char="•"/>
            </a:pPr>
            <a:r>
              <a:rPr lang="en-GB" sz="3600" dirty="0" smtClean="0">
                <a:solidFill>
                  <a:schemeClr val="bg1"/>
                </a:solidFill>
              </a:rPr>
              <a:t>The social organization of science is crucial for justification;</a:t>
            </a:r>
          </a:p>
          <a:p>
            <a:pPr marL="571500" indent="-571500">
              <a:buFont typeface="Arial" panose="020B0604020202020204" pitchFamily="34" charset="0"/>
              <a:buChar char="•"/>
            </a:pPr>
            <a:r>
              <a:rPr lang="en-GB" sz="3600" dirty="0" smtClean="0">
                <a:solidFill>
                  <a:schemeClr val="bg1"/>
                </a:solidFill>
              </a:rPr>
              <a:t>Evidential support doesn’t exhaust all that is rational in science.</a:t>
            </a:r>
          </a:p>
          <a:p>
            <a:endParaRPr lang="en-GB" sz="3600" i="1" dirty="0">
              <a:solidFill>
                <a:schemeClr val="bg1"/>
              </a:solidFill>
            </a:endParaRPr>
          </a:p>
        </p:txBody>
      </p:sp>
    </p:spTree>
    <p:extLst>
      <p:ext uri="{BB962C8B-B14F-4D97-AF65-F5344CB8AC3E}">
        <p14:creationId xmlns:p14="http://schemas.microsoft.com/office/powerpoint/2010/main" val="1304001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kermit"/>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6472126" y="4803651"/>
            <a:ext cx="4204357" cy="769441"/>
          </a:xfrm>
          <a:prstGeom prst="rect">
            <a:avLst/>
          </a:prstGeom>
          <a:solidFill>
            <a:schemeClr val="tx1"/>
          </a:solidFill>
          <a:ln>
            <a:solidFill>
              <a:schemeClr val="bg1"/>
            </a:solidFill>
          </a:ln>
        </p:spPr>
        <p:txBody>
          <a:bodyPr wrap="square" rtlCol="0">
            <a:spAutoFit/>
          </a:bodyPr>
          <a:lstStyle/>
          <a:p>
            <a:pPr algn="ctr"/>
            <a:r>
              <a:rPr lang="en-GB" sz="4400" dirty="0" smtClean="0">
                <a:solidFill>
                  <a:schemeClr val="bg1"/>
                </a:solidFill>
              </a:rPr>
              <a:t>JUSTIFICATION</a:t>
            </a:r>
            <a:r>
              <a:rPr lang="en-GB" sz="4400" baseline="30000" dirty="0" smtClean="0">
                <a:solidFill>
                  <a:schemeClr val="bg1"/>
                </a:solidFill>
              </a:rPr>
              <a:t>tm</a:t>
            </a:r>
            <a:endParaRPr lang="en-GB" sz="4400" baseline="30000" dirty="0">
              <a:solidFill>
                <a:schemeClr val="bg1"/>
              </a:solidFill>
            </a:endParaRPr>
          </a:p>
        </p:txBody>
      </p:sp>
      <p:sp>
        <p:nvSpPr>
          <p:cNvPr id="16" name="TextBox 15"/>
          <p:cNvSpPr txBox="1"/>
          <p:nvPr/>
        </p:nvSpPr>
        <p:spPr>
          <a:xfrm>
            <a:off x="155575" y="309134"/>
            <a:ext cx="4204357" cy="769441"/>
          </a:xfrm>
          <a:prstGeom prst="rect">
            <a:avLst/>
          </a:prstGeom>
          <a:solidFill>
            <a:schemeClr val="tx1"/>
          </a:solidFill>
          <a:ln>
            <a:solidFill>
              <a:schemeClr val="bg1"/>
            </a:solidFill>
          </a:ln>
        </p:spPr>
        <p:txBody>
          <a:bodyPr wrap="square" rtlCol="0">
            <a:spAutoFit/>
          </a:bodyPr>
          <a:lstStyle/>
          <a:p>
            <a:pPr algn="ctr"/>
            <a:r>
              <a:rPr lang="en-GB" sz="4400" dirty="0" err="1" smtClean="0">
                <a:solidFill>
                  <a:schemeClr val="bg1"/>
                </a:solidFill>
              </a:rPr>
              <a:t>DISCOVERY</a:t>
            </a:r>
            <a:r>
              <a:rPr lang="en-GB" sz="4400" baseline="30000" dirty="0" err="1" smtClean="0">
                <a:solidFill>
                  <a:schemeClr val="bg1"/>
                </a:solidFill>
              </a:rPr>
              <a:t>tm</a:t>
            </a:r>
            <a:endParaRPr lang="en-GB" sz="4400" baseline="30000" dirty="0">
              <a:solidFill>
                <a:schemeClr val="bg1"/>
              </a:solidFill>
            </a:endParaRPr>
          </a:p>
        </p:txBody>
      </p:sp>
      <p:sp>
        <p:nvSpPr>
          <p:cNvPr id="2" name="TextBox 1"/>
          <p:cNvSpPr txBox="1"/>
          <p:nvPr/>
        </p:nvSpPr>
        <p:spPr>
          <a:xfrm>
            <a:off x="2043745" y="1602774"/>
            <a:ext cx="9934247" cy="3416320"/>
          </a:xfrm>
          <a:prstGeom prst="rect">
            <a:avLst/>
          </a:prstGeom>
          <a:noFill/>
        </p:spPr>
        <p:txBody>
          <a:bodyPr wrap="square" rtlCol="0">
            <a:spAutoFit/>
          </a:bodyPr>
          <a:lstStyle/>
          <a:p>
            <a:r>
              <a:rPr lang="en-GB" sz="3600" dirty="0" smtClean="0">
                <a:solidFill>
                  <a:schemeClr val="bg1"/>
                </a:solidFill>
              </a:rPr>
              <a:t>Narrow</a:t>
            </a:r>
            <a:r>
              <a:rPr lang="en-GB" sz="3600" i="1" dirty="0" smtClean="0">
                <a:solidFill>
                  <a:schemeClr val="bg1"/>
                </a:solidFill>
              </a:rPr>
              <a:t> </a:t>
            </a:r>
            <a:r>
              <a:rPr lang="en-GB" sz="3600" dirty="0" smtClean="0">
                <a:solidFill>
                  <a:schemeClr val="bg1"/>
                </a:solidFill>
              </a:rPr>
              <a:t>View:</a:t>
            </a:r>
          </a:p>
          <a:p>
            <a:endParaRPr lang="en-GB" sz="3600" i="1" dirty="0" smtClean="0">
              <a:solidFill>
                <a:schemeClr val="bg1"/>
              </a:solidFill>
            </a:endParaRPr>
          </a:p>
          <a:p>
            <a:r>
              <a:rPr lang="en-GB" sz="3600" i="1" dirty="0" smtClean="0">
                <a:solidFill>
                  <a:schemeClr val="bg1"/>
                </a:solidFill>
              </a:rPr>
              <a:t>There is a single kind of evidential relation (i.e., evidence just is observations which boost credence in hypotheses)</a:t>
            </a:r>
          </a:p>
          <a:p>
            <a:endParaRPr lang="en-GB" sz="3600" i="1" dirty="0">
              <a:solidFill>
                <a:schemeClr val="bg1"/>
              </a:solidFill>
            </a:endParaRPr>
          </a:p>
        </p:txBody>
      </p:sp>
    </p:spTree>
    <p:extLst>
      <p:ext uri="{BB962C8B-B14F-4D97-AF65-F5344CB8AC3E}">
        <p14:creationId xmlns:p14="http://schemas.microsoft.com/office/powerpoint/2010/main" val="17529453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kermit"/>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6472126" y="4803651"/>
            <a:ext cx="4204357" cy="769441"/>
          </a:xfrm>
          <a:prstGeom prst="rect">
            <a:avLst/>
          </a:prstGeom>
          <a:solidFill>
            <a:schemeClr val="tx1"/>
          </a:solidFill>
          <a:ln>
            <a:solidFill>
              <a:schemeClr val="bg1"/>
            </a:solidFill>
          </a:ln>
        </p:spPr>
        <p:txBody>
          <a:bodyPr wrap="square" rtlCol="0">
            <a:spAutoFit/>
          </a:bodyPr>
          <a:lstStyle/>
          <a:p>
            <a:pPr algn="ctr"/>
            <a:r>
              <a:rPr lang="en-GB" sz="4400" dirty="0" smtClean="0">
                <a:solidFill>
                  <a:schemeClr val="bg1"/>
                </a:solidFill>
              </a:rPr>
              <a:t>JUSTIFICATION</a:t>
            </a:r>
            <a:r>
              <a:rPr lang="en-GB" sz="4400" baseline="30000" dirty="0" smtClean="0">
                <a:solidFill>
                  <a:schemeClr val="bg1"/>
                </a:solidFill>
              </a:rPr>
              <a:t>tm</a:t>
            </a:r>
            <a:endParaRPr lang="en-GB" sz="4400" baseline="30000" dirty="0">
              <a:solidFill>
                <a:schemeClr val="bg1"/>
              </a:solidFill>
            </a:endParaRPr>
          </a:p>
        </p:txBody>
      </p:sp>
      <p:sp>
        <p:nvSpPr>
          <p:cNvPr id="16" name="TextBox 15"/>
          <p:cNvSpPr txBox="1"/>
          <p:nvPr/>
        </p:nvSpPr>
        <p:spPr>
          <a:xfrm>
            <a:off x="155575" y="309134"/>
            <a:ext cx="4204357" cy="769441"/>
          </a:xfrm>
          <a:prstGeom prst="rect">
            <a:avLst/>
          </a:prstGeom>
          <a:solidFill>
            <a:schemeClr val="tx1"/>
          </a:solidFill>
          <a:ln>
            <a:solidFill>
              <a:schemeClr val="bg1"/>
            </a:solidFill>
          </a:ln>
        </p:spPr>
        <p:txBody>
          <a:bodyPr wrap="square" rtlCol="0">
            <a:spAutoFit/>
          </a:bodyPr>
          <a:lstStyle/>
          <a:p>
            <a:pPr algn="ctr"/>
            <a:r>
              <a:rPr lang="en-GB" sz="4400" dirty="0" err="1" smtClean="0">
                <a:solidFill>
                  <a:schemeClr val="bg1"/>
                </a:solidFill>
              </a:rPr>
              <a:t>DISCOVERY</a:t>
            </a:r>
            <a:r>
              <a:rPr lang="en-GB" sz="4400" baseline="30000" dirty="0" err="1" smtClean="0">
                <a:solidFill>
                  <a:schemeClr val="bg1"/>
                </a:solidFill>
              </a:rPr>
              <a:t>tm</a:t>
            </a:r>
            <a:endParaRPr lang="en-GB" sz="4400" baseline="30000" dirty="0">
              <a:solidFill>
                <a:schemeClr val="bg1"/>
              </a:solidFill>
            </a:endParaRPr>
          </a:p>
        </p:txBody>
      </p:sp>
      <p:sp>
        <p:nvSpPr>
          <p:cNvPr id="2" name="TextBox 1"/>
          <p:cNvSpPr txBox="1"/>
          <p:nvPr/>
        </p:nvSpPr>
        <p:spPr>
          <a:xfrm>
            <a:off x="2043745" y="1602774"/>
            <a:ext cx="9934247" cy="3416320"/>
          </a:xfrm>
          <a:prstGeom prst="rect">
            <a:avLst/>
          </a:prstGeom>
          <a:noFill/>
        </p:spPr>
        <p:txBody>
          <a:bodyPr wrap="square" rtlCol="0">
            <a:spAutoFit/>
          </a:bodyPr>
          <a:lstStyle/>
          <a:p>
            <a:r>
              <a:rPr lang="en-GB" sz="3600" dirty="0" smtClean="0">
                <a:solidFill>
                  <a:schemeClr val="bg1"/>
                </a:solidFill>
              </a:rPr>
              <a:t>Narrow</a:t>
            </a:r>
            <a:r>
              <a:rPr lang="en-GB" sz="3600" i="1" dirty="0" smtClean="0">
                <a:solidFill>
                  <a:schemeClr val="bg1"/>
                </a:solidFill>
              </a:rPr>
              <a:t> </a:t>
            </a:r>
            <a:r>
              <a:rPr lang="en-GB" sz="3600" dirty="0" smtClean="0">
                <a:solidFill>
                  <a:schemeClr val="bg1"/>
                </a:solidFill>
              </a:rPr>
              <a:t>View:</a:t>
            </a:r>
          </a:p>
          <a:p>
            <a:endParaRPr lang="en-GB" sz="3600" i="1" dirty="0" smtClean="0">
              <a:solidFill>
                <a:schemeClr val="bg1"/>
              </a:solidFill>
            </a:endParaRPr>
          </a:p>
          <a:p>
            <a:pPr marL="571500" indent="-571500">
              <a:buFont typeface="Arial" panose="020B0604020202020204" pitchFamily="34" charset="0"/>
              <a:buChar char="•"/>
            </a:pPr>
            <a:r>
              <a:rPr lang="en-GB" sz="3600" dirty="0" smtClean="0">
                <a:solidFill>
                  <a:schemeClr val="bg1"/>
                </a:solidFill>
              </a:rPr>
              <a:t>Is difficult to explain under what circumstances sharpness or independence should be favoured;</a:t>
            </a:r>
          </a:p>
          <a:p>
            <a:pPr marL="571500" indent="-571500">
              <a:buFont typeface="Arial" panose="020B0604020202020204" pitchFamily="34" charset="0"/>
              <a:buChar char="•"/>
            </a:pPr>
            <a:r>
              <a:rPr lang="en-GB" sz="3600" dirty="0" smtClean="0">
                <a:solidFill>
                  <a:schemeClr val="bg1"/>
                </a:solidFill>
              </a:rPr>
              <a:t>Can’t accommodate community standards about good evidence.</a:t>
            </a:r>
          </a:p>
        </p:txBody>
      </p:sp>
    </p:spTree>
    <p:extLst>
      <p:ext uri="{BB962C8B-B14F-4D97-AF65-F5344CB8AC3E}">
        <p14:creationId xmlns:p14="http://schemas.microsoft.com/office/powerpoint/2010/main" val="3523579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0508" y="1055474"/>
            <a:ext cx="6164251" cy="954107"/>
          </a:xfrm>
          <a:prstGeom prst="rect">
            <a:avLst/>
          </a:prstGeom>
          <a:noFill/>
        </p:spPr>
        <p:txBody>
          <a:bodyPr wrap="square" rtlCol="0">
            <a:spAutoFit/>
          </a:bodyPr>
          <a:lstStyle/>
          <a:p>
            <a:r>
              <a:rPr lang="en-GB" sz="2800" dirty="0" smtClean="0">
                <a:solidFill>
                  <a:schemeClr val="bg1"/>
                </a:solidFill>
              </a:rPr>
              <a:t>“It </a:t>
            </a:r>
            <a:r>
              <a:rPr lang="en-GB" sz="2800" dirty="0">
                <a:solidFill>
                  <a:schemeClr val="bg1"/>
                </a:solidFill>
              </a:rPr>
              <a:t>is the weight not numbers of experiments that is to be </a:t>
            </a:r>
            <a:r>
              <a:rPr lang="en-GB" sz="2800" dirty="0" smtClean="0">
                <a:solidFill>
                  <a:schemeClr val="bg1"/>
                </a:solidFill>
              </a:rPr>
              <a:t>regarded.”</a:t>
            </a:r>
            <a:endParaRPr lang="en-GB" sz="2800"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06" t="5905" b="4202"/>
          <a:stretch/>
        </p:blipFill>
        <p:spPr>
          <a:xfrm>
            <a:off x="2463241" y="2393481"/>
            <a:ext cx="6951518" cy="3168073"/>
          </a:xfrm>
          <a:prstGeom prst="rect">
            <a:avLst/>
          </a:prstGeom>
        </p:spPr>
      </p:pic>
    </p:spTree>
    <p:extLst>
      <p:ext uri="{BB962C8B-B14F-4D97-AF65-F5344CB8AC3E}">
        <p14:creationId xmlns:p14="http://schemas.microsoft.com/office/powerpoint/2010/main" val="3470389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kermit"/>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2043745" y="1602774"/>
            <a:ext cx="9934247" cy="5078313"/>
          </a:xfrm>
          <a:prstGeom prst="rect">
            <a:avLst/>
          </a:prstGeom>
          <a:noFill/>
        </p:spPr>
        <p:txBody>
          <a:bodyPr wrap="square" rtlCol="0">
            <a:spAutoFit/>
          </a:bodyPr>
          <a:lstStyle/>
          <a:p>
            <a:r>
              <a:rPr lang="en-GB" sz="3600" dirty="0" smtClean="0">
                <a:solidFill>
                  <a:schemeClr val="bg1"/>
                </a:solidFill>
              </a:rPr>
              <a:t>Narrow</a:t>
            </a:r>
            <a:r>
              <a:rPr lang="en-GB" sz="3600" i="1" dirty="0" smtClean="0">
                <a:solidFill>
                  <a:schemeClr val="bg1"/>
                </a:solidFill>
              </a:rPr>
              <a:t> </a:t>
            </a:r>
            <a:r>
              <a:rPr lang="en-GB" sz="3600" dirty="0" smtClean="0">
                <a:solidFill>
                  <a:schemeClr val="bg1"/>
                </a:solidFill>
              </a:rPr>
              <a:t>View:</a:t>
            </a:r>
          </a:p>
          <a:p>
            <a:pPr marL="571500" indent="-571500">
              <a:buFont typeface="Arial" panose="020B0604020202020204" pitchFamily="34" charset="0"/>
              <a:buChar char="•"/>
            </a:pPr>
            <a:r>
              <a:rPr lang="en-GB" sz="3600" dirty="0" smtClean="0">
                <a:solidFill>
                  <a:schemeClr val="bg1"/>
                </a:solidFill>
              </a:rPr>
              <a:t>Justification includes non-epistemic values;</a:t>
            </a:r>
          </a:p>
          <a:p>
            <a:pPr marL="571500" indent="-571500">
              <a:buFont typeface="Arial" panose="020B0604020202020204" pitchFamily="34" charset="0"/>
              <a:buChar char="•"/>
            </a:pPr>
            <a:r>
              <a:rPr lang="en-GB" sz="3600" dirty="0" smtClean="0">
                <a:solidFill>
                  <a:schemeClr val="bg1"/>
                </a:solidFill>
              </a:rPr>
              <a:t>The social organization of science is crucial for justification;</a:t>
            </a:r>
          </a:p>
          <a:p>
            <a:pPr marL="571500" indent="-571500">
              <a:buFont typeface="Arial" panose="020B0604020202020204" pitchFamily="34" charset="0"/>
              <a:buChar char="•"/>
            </a:pPr>
            <a:r>
              <a:rPr lang="en-GB" sz="3600" dirty="0" smtClean="0">
                <a:solidFill>
                  <a:schemeClr val="bg1"/>
                </a:solidFill>
              </a:rPr>
              <a:t>Evidential support doesn’t exhaust all that is rational in science;</a:t>
            </a:r>
          </a:p>
          <a:p>
            <a:pPr marL="571500" indent="-571500">
              <a:buFont typeface="Arial" panose="020B0604020202020204" pitchFamily="34" charset="0"/>
              <a:buChar char="•"/>
            </a:pPr>
            <a:r>
              <a:rPr lang="en-GB" sz="3600" dirty="0" smtClean="0">
                <a:solidFill>
                  <a:schemeClr val="bg1"/>
                </a:solidFill>
              </a:rPr>
              <a:t>Taking evidence as a single kind of relation obscures crucial aspects of justification.</a:t>
            </a:r>
          </a:p>
          <a:p>
            <a:endParaRPr lang="en-GB" sz="3600" i="1" dirty="0">
              <a:solidFill>
                <a:schemeClr val="bg1"/>
              </a:solidFill>
            </a:endParaRPr>
          </a:p>
        </p:txBody>
      </p:sp>
    </p:spTree>
    <p:extLst>
      <p:ext uri="{BB962C8B-B14F-4D97-AF65-F5344CB8AC3E}">
        <p14:creationId xmlns:p14="http://schemas.microsoft.com/office/powerpoint/2010/main" val="1591545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kermit"/>
          <p:cNvSpPr>
            <a:spLocks noChangeAspect="1" noChangeArrowheads="1"/>
          </p:cNvSpPr>
          <p:nvPr/>
        </p:nvSpPr>
        <p:spPr bwMode="auto">
          <a:xfrm>
            <a:off x="155575" y="-1790700"/>
            <a:ext cx="31813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155575" y="117693"/>
            <a:ext cx="11760200" cy="7602081"/>
          </a:xfrm>
          <a:prstGeom prst="rect">
            <a:avLst/>
          </a:prstGeom>
          <a:noFill/>
        </p:spPr>
        <p:txBody>
          <a:bodyPr wrap="square" rtlCol="0">
            <a:spAutoFit/>
          </a:bodyPr>
          <a:lstStyle/>
          <a:p>
            <a:r>
              <a:rPr lang="en-GB" sz="3200" dirty="0" smtClean="0">
                <a:solidFill>
                  <a:schemeClr val="bg1"/>
                </a:solidFill>
              </a:rPr>
              <a:t>Landscape models:</a:t>
            </a:r>
          </a:p>
          <a:p>
            <a:pPr marL="571500" indent="-571500">
              <a:buFont typeface="Arial" panose="020B0604020202020204" pitchFamily="34" charset="0"/>
              <a:buChar char="•"/>
            </a:pPr>
            <a:r>
              <a:rPr lang="en-GB" sz="3200" dirty="0" smtClean="0">
                <a:solidFill>
                  <a:schemeClr val="bg1"/>
                </a:solidFill>
              </a:rPr>
              <a:t>Novel construal;</a:t>
            </a:r>
          </a:p>
          <a:p>
            <a:pPr marL="571500" indent="-571500">
              <a:buFont typeface="Arial" panose="020B0604020202020204" pitchFamily="34" charset="0"/>
              <a:buChar char="•"/>
            </a:pPr>
            <a:r>
              <a:rPr lang="en-GB" sz="3200" dirty="0" smtClean="0">
                <a:solidFill>
                  <a:schemeClr val="bg1"/>
                </a:solidFill>
              </a:rPr>
              <a:t>Novel machinery.</a:t>
            </a:r>
          </a:p>
          <a:p>
            <a:endParaRPr lang="en-GB" sz="3200" dirty="0">
              <a:solidFill>
                <a:schemeClr val="bg1"/>
              </a:solidFill>
            </a:endParaRPr>
          </a:p>
          <a:p>
            <a:r>
              <a:rPr lang="en-GB" sz="3200" dirty="0" smtClean="0">
                <a:solidFill>
                  <a:schemeClr val="bg1"/>
                </a:solidFill>
              </a:rPr>
              <a:t>Modelling:</a:t>
            </a:r>
          </a:p>
          <a:p>
            <a:pPr marL="571500" indent="-571500">
              <a:buFont typeface="Arial" panose="020B0604020202020204" pitchFamily="34" charset="0"/>
              <a:buChar char="•"/>
            </a:pPr>
            <a:r>
              <a:rPr lang="en-GB" sz="3200" dirty="0" smtClean="0">
                <a:solidFill>
                  <a:schemeClr val="bg1"/>
                </a:solidFill>
              </a:rPr>
              <a:t>Different evidential contexts call for different methods;</a:t>
            </a:r>
          </a:p>
          <a:p>
            <a:pPr marL="571500" indent="-571500">
              <a:buFont typeface="Arial" panose="020B0604020202020204" pitchFamily="34" charset="0"/>
              <a:buChar char="•"/>
            </a:pPr>
            <a:r>
              <a:rPr lang="en-GB" sz="3200" dirty="0" smtClean="0">
                <a:solidFill>
                  <a:schemeClr val="bg1"/>
                </a:solidFill>
              </a:rPr>
              <a:t>Community standards can:</a:t>
            </a:r>
          </a:p>
          <a:p>
            <a:pPr marL="1028700" lvl="1" indent="-571500">
              <a:buFont typeface="Arial" panose="020B0604020202020204" pitchFamily="34" charset="0"/>
              <a:buChar char="•"/>
            </a:pPr>
            <a:r>
              <a:rPr lang="en-GB" sz="3200" dirty="0" smtClean="0">
                <a:solidFill>
                  <a:schemeClr val="bg1"/>
                </a:solidFill>
              </a:rPr>
              <a:t>Increase/decrease efficiency;</a:t>
            </a:r>
          </a:p>
          <a:p>
            <a:pPr marL="1028700" lvl="1" indent="-571500">
              <a:buFont typeface="Arial" panose="020B0604020202020204" pitchFamily="34" charset="0"/>
              <a:buChar char="•"/>
            </a:pPr>
            <a:r>
              <a:rPr lang="en-GB" sz="3200" dirty="0" smtClean="0">
                <a:solidFill>
                  <a:schemeClr val="bg1"/>
                </a:solidFill>
              </a:rPr>
              <a:t>Increase/decrease diversity of evidence.</a:t>
            </a:r>
          </a:p>
          <a:p>
            <a:pPr lvl="1"/>
            <a:endParaRPr lang="en-GB" sz="3200" dirty="0" smtClean="0">
              <a:solidFill>
                <a:schemeClr val="bg1"/>
              </a:solidFill>
            </a:endParaRPr>
          </a:p>
          <a:p>
            <a:r>
              <a:rPr lang="en-GB" sz="3200" dirty="0">
                <a:solidFill>
                  <a:schemeClr val="bg1"/>
                </a:solidFill>
              </a:rPr>
              <a:t>Upshots:</a:t>
            </a:r>
          </a:p>
          <a:p>
            <a:pPr marL="571500" indent="-571500">
              <a:buFont typeface="Arial" panose="020B0604020202020204" pitchFamily="34" charset="0"/>
              <a:buChar char="•"/>
            </a:pPr>
            <a:r>
              <a:rPr lang="en-GB" sz="3200" dirty="0">
                <a:solidFill>
                  <a:schemeClr val="bg1"/>
                </a:solidFill>
              </a:rPr>
              <a:t>Attend to method-mismatches;</a:t>
            </a:r>
          </a:p>
          <a:p>
            <a:pPr marL="571500" indent="-571500">
              <a:buFont typeface="Arial" panose="020B0604020202020204" pitchFamily="34" charset="0"/>
              <a:buChar char="•"/>
            </a:pPr>
            <a:r>
              <a:rPr lang="en-GB" sz="3200" dirty="0">
                <a:solidFill>
                  <a:schemeClr val="bg1"/>
                </a:solidFill>
              </a:rPr>
              <a:t>A new argument against narrow conceptions of epistemology.</a:t>
            </a:r>
          </a:p>
          <a:p>
            <a:pPr marL="571500" indent="-571500">
              <a:buFont typeface="Arial" panose="020B0604020202020204" pitchFamily="34" charset="0"/>
              <a:buChar char="•"/>
            </a:pPr>
            <a:endParaRPr lang="en-GB" sz="3600" dirty="0" smtClean="0">
              <a:solidFill>
                <a:schemeClr val="bg1"/>
              </a:solidFill>
            </a:endParaRPr>
          </a:p>
          <a:p>
            <a:pPr marL="571500" indent="-571500">
              <a:buFont typeface="Arial" panose="020B0604020202020204" pitchFamily="34" charset="0"/>
              <a:buChar char="•"/>
            </a:pPr>
            <a:endParaRPr lang="en-GB" sz="3600" dirty="0">
              <a:solidFill>
                <a:schemeClr val="bg1"/>
              </a:solidFill>
            </a:endParaRPr>
          </a:p>
        </p:txBody>
      </p:sp>
    </p:spTree>
    <p:extLst>
      <p:ext uri="{BB962C8B-B14F-4D97-AF65-F5344CB8AC3E}">
        <p14:creationId xmlns:p14="http://schemas.microsoft.com/office/powerpoint/2010/main" val="3432311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500"/>
                                        <p:tgtEl>
                                          <p:spTgt spid="2">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0546" y="1055474"/>
            <a:ext cx="7244214" cy="954107"/>
          </a:xfrm>
          <a:prstGeom prst="rect">
            <a:avLst/>
          </a:prstGeom>
          <a:noFill/>
        </p:spPr>
        <p:txBody>
          <a:bodyPr wrap="square" rtlCol="0">
            <a:spAutoFit/>
          </a:bodyPr>
          <a:lstStyle/>
          <a:p>
            <a:r>
              <a:rPr lang="en-GB" sz="2800" i="1" dirty="0" smtClean="0">
                <a:solidFill>
                  <a:schemeClr val="bg1"/>
                </a:solidFill>
              </a:rPr>
              <a:t>Sharpness</a:t>
            </a:r>
            <a:r>
              <a:rPr lang="en-GB" sz="2800" dirty="0" smtClean="0">
                <a:solidFill>
                  <a:schemeClr val="bg1"/>
                </a:solidFill>
              </a:rPr>
              <a:t>: the extent to which the result (alone) increases credence in some proposition.</a:t>
            </a:r>
            <a:endParaRPr lang="en-GB" sz="2800" i="1"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06" t="5905" b="4202"/>
          <a:stretch/>
        </p:blipFill>
        <p:spPr>
          <a:xfrm>
            <a:off x="2463241" y="2393481"/>
            <a:ext cx="6951518" cy="3168073"/>
          </a:xfrm>
          <a:prstGeom prst="rect">
            <a:avLst/>
          </a:prstGeom>
        </p:spPr>
      </p:pic>
    </p:spTree>
    <p:extLst>
      <p:ext uri="{BB962C8B-B14F-4D97-AF65-F5344CB8AC3E}">
        <p14:creationId xmlns:p14="http://schemas.microsoft.com/office/powerpoint/2010/main" val="24843410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ee r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4131" y1="6140" x2="50142" y2="11404"/>
                        <a14:foregroundMark x1="45014" y1="5263" x2="39031" y2="11988"/>
                      </a14:backgroundRemoval>
                    </a14:imgEffect>
                  </a14:imgLayer>
                </a14:imgProps>
              </a:ext>
              <a:ext uri="{28A0092B-C50C-407E-A947-70E740481C1C}">
                <a14:useLocalDpi xmlns:a14="http://schemas.microsoft.com/office/drawing/2010/main" val="0"/>
              </a:ext>
            </a:extLst>
          </a:blip>
          <a:srcRect/>
          <a:stretch>
            <a:fillRect/>
          </a:stretch>
        </p:blipFill>
        <p:spPr bwMode="auto">
          <a:xfrm>
            <a:off x="1382160" y="1666875"/>
            <a:ext cx="3343275"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r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826" y="1374775"/>
            <a:ext cx="5482045" cy="39973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1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rot="19010959">
            <a:off x="7337147" y="1010188"/>
            <a:ext cx="964315" cy="381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rot="2553453">
            <a:off x="4035747" y="1019941"/>
            <a:ext cx="964315" cy="381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4970705" y="788073"/>
            <a:ext cx="2437999" cy="1383627"/>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Age Estimate</a:t>
            </a:r>
            <a:endParaRPr lang="en-GB" dirty="0"/>
          </a:p>
        </p:txBody>
      </p:sp>
      <p:sp>
        <p:nvSpPr>
          <p:cNvPr id="13" name="Oval 12"/>
          <p:cNvSpPr/>
          <p:nvPr/>
        </p:nvSpPr>
        <p:spPr>
          <a:xfrm>
            <a:off x="1710823" y="3137175"/>
            <a:ext cx="3863935" cy="3014663"/>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803969" y="3137175"/>
            <a:ext cx="3863935" cy="3014663"/>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619405" y="4265421"/>
            <a:ext cx="1991126" cy="369332"/>
          </a:xfrm>
          <a:prstGeom prst="rect">
            <a:avLst/>
          </a:prstGeom>
          <a:noFill/>
        </p:spPr>
        <p:txBody>
          <a:bodyPr wrap="square" rtlCol="0">
            <a:spAutoFit/>
          </a:bodyPr>
          <a:lstStyle/>
          <a:p>
            <a:r>
              <a:rPr lang="en-GB" dirty="0" smtClean="0">
                <a:solidFill>
                  <a:schemeClr val="bg1"/>
                </a:solidFill>
              </a:rPr>
              <a:t>Background Theory</a:t>
            </a:r>
            <a:endParaRPr lang="en-GB" dirty="0">
              <a:solidFill>
                <a:schemeClr val="bg1"/>
              </a:solidFill>
            </a:endParaRPr>
          </a:p>
        </p:txBody>
      </p:sp>
      <p:sp>
        <p:nvSpPr>
          <p:cNvPr id="3" name="TextBox 2"/>
          <p:cNvSpPr txBox="1"/>
          <p:nvPr/>
        </p:nvSpPr>
        <p:spPr>
          <a:xfrm>
            <a:off x="2856738" y="4265421"/>
            <a:ext cx="1991126" cy="369332"/>
          </a:xfrm>
          <a:prstGeom prst="rect">
            <a:avLst/>
          </a:prstGeom>
          <a:noFill/>
        </p:spPr>
        <p:txBody>
          <a:bodyPr wrap="square" rtlCol="0">
            <a:spAutoFit/>
          </a:bodyPr>
          <a:lstStyle/>
          <a:p>
            <a:r>
              <a:rPr lang="en-GB" dirty="0" smtClean="0">
                <a:solidFill>
                  <a:schemeClr val="bg1"/>
                </a:solidFill>
              </a:rPr>
              <a:t>Background Theory</a:t>
            </a:r>
            <a:endParaRPr lang="en-GB" dirty="0">
              <a:solidFill>
                <a:schemeClr val="bg1"/>
              </a:solidFill>
            </a:endParaRPr>
          </a:p>
        </p:txBody>
      </p:sp>
    </p:spTree>
    <p:extLst>
      <p:ext uri="{BB962C8B-B14F-4D97-AF65-F5344CB8AC3E}">
        <p14:creationId xmlns:p14="http://schemas.microsoft.com/office/powerpoint/2010/main" val="232063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7" grpId="0" animBg="1"/>
      <p:bldP spid="2" grpId="0" animBg="1"/>
      <p:bldP spid="13" grpId="0" animBg="1"/>
      <p:bldP spid="14" grpId="0" animBg="1"/>
      <p:bldP spid="1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162415" y="2944923"/>
            <a:ext cx="3863935" cy="301466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460249" y="3026007"/>
            <a:ext cx="3863935" cy="301466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814869" y="4107651"/>
            <a:ext cx="1991126" cy="369332"/>
          </a:xfrm>
          <a:prstGeom prst="rect">
            <a:avLst/>
          </a:prstGeom>
          <a:noFill/>
        </p:spPr>
        <p:txBody>
          <a:bodyPr wrap="square" rtlCol="0">
            <a:spAutoFit/>
          </a:bodyPr>
          <a:lstStyle/>
          <a:p>
            <a:r>
              <a:rPr lang="en-GB" dirty="0" smtClean="0">
                <a:solidFill>
                  <a:schemeClr val="bg1"/>
                </a:solidFill>
              </a:rPr>
              <a:t>Background Theory</a:t>
            </a:r>
            <a:endParaRPr lang="en-GB" dirty="0">
              <a:solidFill>
                <a:schemeClr val="bg1"/>
              </a:solidFill>
            </a:endParaRPr>
          </a:p>
        </p:txBody>
      </p:sp>
      <p:sp>
        <p:nvSpPr>
          <p:cNvPr id="3" name="TextBox 2"/>
          <p:cNvSpPr txBox="1"/>
          <p:nvPr/>
        </p:nvSpPr>
        <p:spPr>
          <a:xfrm>
            <a:off x="4239753" y="4107651"/>
            <a:ext cx="1991126" cy="369332"/>
          </a:xfrm>
          <a:prstGeom prst="rect">
            <a:avLst/>
          </a:prstGeom>
          <a:noFill/>
        </p:spPr>
        <p:txBody>
          <a:bodyPr wrap="square" rtlCol="0">
            <a:spAutoFit/>
          </a:bodyPr>
          <a:lstStyle/>
          <a:p>
            <a:r>
              <a:rPr lang="en-GB" dirty="0" smtClean="0">
                <a:solidFill>
                  <a:schemeClr val="bg1"/>
                </a:solidFill>
              </a:rPr>
              <a:t>Background Theory</a:t>
            </a:r>
            <a:endParaRPr lang="en-GB" dirty="0">
              <a:solidFill>
                <a:schemeClr val="bg1"/>
              </a:solidFill>
            </a:endParaRPr>
          </a:p>
        </p:txBody>
      </p:sp>
      <p:sp>
        <p:nvSpPr>
          <p:cNvPr id="10" name="TextBox 9"/>
          <p:cNvSpPr txBox="1"/>
          <p:nvPr/>
        </p:nvSpPr>
        <p:spPr>
          <a:xfrm>
            <a:off x="3459874" y="1004795"/>
            <a:ext cx="4709991" cy="1077218"/>
          </a:xfrm>
          <a:prstGeom prst="rect">
            <a:avLst/>
          </a:prstGeom>
          <a:noFill/>
        </p:spPr>
        <p:txBody>
          <a:bodyPr wrap="square" rtlCol="0">
            <a:spAutoFit/>
          </a:bodyPr>
          <a:lstStyle/>
          <a:p>
            <a:r>
              <a:rPr lang="en-GB" sz="3200" i="1" dirty="0" smtClean="0">
                <a:solidFill>
                  <a:schemeClr val="bg1"/>
                </a:solidFill>
              </a:rPr>
              <a:t>Independence</a:t>
            </a:r>
            <a:r>
              <a:rPr lang="en-GB" sz="3200" dirty="0" smtClean="0">
                <a:solidFill>
                  <a:schemeClr val="bg1"/>
                </a:solidFill>
              </a:rPr>
              <a:t>: overlap in background theory.</a:t>
            </a:r>
            <a:endParaRPr lang="en-GB" sz="3200" dirty="0">
              <a:solidFill>
                <a:schemeClr val="bg1"/>
              </a:solidFill>
            </a:endParaRPr>
          </a:p>
        </p:txBody>
      </p:sp>
    </p:spTree>
    <p:extLst>
      <p:ext uri="{BB962C8B-B14F-4D97-AF65-F5344CB8AC3E}">
        <p14:creationId xmlns:p14="http://schemas.microsoft.com/office/powerpoint/2010/main" val="180087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192770" y="438911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p:nvCxnSpPr>
        <p:spPr>
          <a:xfrm flipH="1">
            <a:off x="3589020" y="2125978"/>
            <a:ext cx="7314" cy="30175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589020" y="5143498"/>
            <a:ext cx="3461000" cy="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600450" y="4389120"/>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600450" y="3634739"/>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599078"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597706"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463642"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463642"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463642" y="363473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463642" y="438911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329578" y="4389120"/>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329578" y="3634739"/>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328206"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326834"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192770" y="212597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192770" y="288035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192770" y="363473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4" descr="http://darwiniana.org/equid2t.gif"/>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2794" b="94712" l="54023" r="80068">
                        <a14:foregroundMark x1="70382" y1="90875" x2="71656" y2="91620"/>
                        <a14:foregroundMark x1="56369" y1="90317" x2="55096" y2="90875"/>
                        <a14:foregroundMark x1="74204" y1="89013" x2="72930" y2="88082"/>
                        <a14:backgroundMark x1="78025" y1="86778" x2="55096" y2="84730"/>
                      </a14:backgroundRemoval>
                    </a14:imgEffect>
                  </a14:imgLayer>
                </a14:imgProps>
              </a:ext>
              <a:ext uri="{28A0092B-C50C-407E-A947-70E740481C1C}">
                <a14:useLocalDpi xmlns:a14="http://schemas.microsoft.com/office/drawing/2010/main" val="0"/>
              </a:ext>
            </a:extLst>
          </a:blip>
          <a:srcRect l="50768" t="81304" r="16677" b="3798"/>
          <a:stretch/>
        </p:blipFill>
        <p:spPr bwMode="auto">
          <a:xfrm>
            <a:off x="5326834" y="4409352"/>
            <a:ext cx="912219" cy="71391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darwiniana.org/equid2t.gif"/>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6623" b="80793" l="39204" r="93245">
                        <a14:foregroundMark x1="59236" y1="74674" x2="58599" y2="76350"/>
                        <a14:foregroundMark x1="56369" y1="76350" x2="54459" y2="76723"/>
                        <a14:foregroundMark x1="47134" y1="75605" x2="50318" y2="76723"/>
                        <a14:foregroundMark x1="63057" y1="72067" x2="61146" y2="71136"/>
                        <a14:backgroundMark x1="68153" y1="72067" x2="69108" y2="78957"/>
                        <a14:backgroundMark x1="79618" y1="72439" x2="68153" y2="71322"/>
                        <a14:backgroundMark x1="58280" y1="78399" x2="46497" y2="78212"/>
                        <a14:backgroundMark x1="64013" y1="75419" x2="63694" y2="76909"/>
                        <a14:backgroundMark x1="68471" y1="71322" x2="64331" y2="70019"/>
                        <a14:backgroundMark x1="57643" y1="69460" x2="53503" y2="70019"/>
                        <a14:backgroundMark x1="48408" y1="70205" x2="44904" y2="70205"/>
                        <a14:backgroundMark x1="40446" y1="72626" x2="43949" y2="73743"/>
                      </a14:backgroundRemoval>
                    </a14:imgEffect>
                  </a14:imgLayer>
                </a14:imgProps>
              </a:ext>
              <a:ext uri="{28A0092B-C50C-407E-A947-70E740481C1C}">
                <a14:useLocalDpi xmlns:a14="http://schemas.microsoft.com/office/drawing/2010/main" val="0"/>
              </a:ext>
            </a:extLst>
          </a:blip>
          <a:srcRect l="32449" t="64852" b="17436"/>
          <a:stretch/>
        </p:blipFill>
        <p:spPr bwMode="auto">
          <a:xfrm>
            <a:off x="5094383" y="3558961"/>
            <a:ext cx="2020358" cy="90593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darwiniana.org/equid2t.gif"/>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48190" b="65153" l="42202" r="93578">
                        <a14:foregroundMark x1="49045" y1="59218" x2="47771" y2="61639"/>
                        <a14:foregroundMark x1="48726" y1="54749" x2="44268" y2="55307"/>
                        <a14:foregroundMark x1="70701" y1="51955" x2="68153" y2="52514"/>
                        <a14:foregroundMark x1="71338" y1="61266" x2="72930" y2="62011"/>
                        <a14:foregroundMark x1="54459" y1="60894" x2="56369" y2="62570"/>
                        <a14:backgroundMark x1="65605" y1="62384" x2="60191" y2="61825"/>
                        <a14:backgroundMark x1="76752" y1="62756" x2="75159" y2="62756"/>
                        <a14:backgroundMark x1="50955" y1="61080" x2="51911" y2="62384"/>
                      </a14:backgroundRemoval>
                    </a14:imgEffect>
                  </a14:imgLayer>
                </a14:imgProps>
              </a:ext>
              <a:ext uri="{28A0092B-C50C-407E-A947-70E740481C1C}">
                <a14:useLocalDpi xmlns:a14="http://schemas.microsoft.com/office/drawing/2010/main" val="0"/>
              </a:ext>
            </a:extLst>
          </a:blip>
          <a:srcRect l="35780" t="46070" b="32727"/>
          <a:stretch/>
        </p:blipFill>
        <p:spPr bwMode="auto">
          <a:xfrm>
            <a:off x="4991269" y="2666463"/>
            <a:ext cx="1920727" cy="108452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darwiniana.org/equid2t.gif"/>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28492" b="45810" l="22930" r="64013">
                        <a14:foregroundMark x1="31529" y1="36685" x2="26752" y2="37058"/>
                        <a14:foregroundMark x1="32484" y1="42458" x2="32803" y2="44879"/>
                        <a14:foregroundMark x1="52548" y1="43203" x2="50637" y2="43203"/>
                        <a14:foregroundMark x1="61783" y1="32588" x2="64013" y2="33892"/>
                        <a14:backgroundMark x1="57006" y1="44879" x2="51274" y2="45065"/>
                        <a14:backgroundMark x1="46178" y1="44879" x2="35987" y2="44693"/>
                        <a14:backgroundMark x1="29618" y1="45065" x2="30892" y2="45065"/>
                        <a14:backgroundMark x1="42994" y1="40782" x2="42994" y2="41341"/>
                        <a14:backgroundMark x1="35350" y1="45251" x2="33121" y2="44879"/>
                      </a14:backgroundRemoval>
                    </a14:imgEffect>
                  </a14:imgLayer>
                </a14:imgProps>
              </a:ext>
              <a:ext uri="{28A0092B-C50C-407E-A947-70E740481C1C}">
                <a14:useLocalDpi xmlns:a14="http://schemas.microsoft.com/office/drawing/2010/main" val="0"/>
              </a:ext>
            </a:extLst>
          </a:blip>
          <a:srcRect l="18067" t="26350" r="31317" b="51800"/>
          <a:stretch/>
        </p:blipFill>
        <p:spPr bwMode="auto">
          <a:xfrm>
            <a:off x="4998538" y="1836164"/>
            <a:ext cx="1513841" cy="11176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5319520" y="1371598"/>
            <a:ext cx="857250" cy="7543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4" descr="http://darwiniana.org/equid2t.gif"/>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1676" b="27002" l="39809" r="97134">
                        <a14:backgroundMark x1="78981" y1="25698" x2="69108" y2="25512"/>
                        <a14:backgroundMark x1="57325" y1="25698" x2="52548" y2="25885"/>
                        <a14:backgroundMark x1="91083" y1="26071" x2="93631" y2="26629"/>
                        <a14:backgroundMark x1="85669" y1="25512" x2="84076" y2="26443"/>
                        <a14:backgroundMark x1="56369" y1="14711" x2="56051" y2="17505"/>
                      </a14:backgroundRemoval>
                    </a14:imgEffect>
                  </a14:imgLayer>
                </a14:imgProps>
              </a:ext>
              <a:ext uri="{28A0092B-C50C-407E-A947-70E740481C1C}">
                <a14:useLocalDpi xmlns:a14="http://schemas.microsoft.com/office/drawing/2010/main" val="0"/>
              </a:ext>
            </a:extLst>
          </a:blip>
          <a:srcRect l="35475" b="69383"/>
          <a:stretch/>
        </p:blipFill>
        <p:spPr bwMode="auto">
          <a:xfrm flipH="1">
            <a:off x="4998538" y="759939"/>
            <a:ext cx="1929846" cy="156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8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0-#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1+#ppt_w/2"/>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3"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0-#ppt_h/2"/>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par>
                          <p:cTn id="88" fill="hold">
                            <p:stCondLst>
                              <p:cond delay="1000"/>
                            </p:stCondLst>
                            <p:childTnLst>
                              <p:par>
                                <p:cTn id="89" presetID="10" presetClass="entr" presetSubtype="0"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par>
                          <p:cTn id="92" fill="hold">
                            <p:stCondLst>
                              <p:cond delay="1500"/>
                            </p:stCondLst>
                            <p:childTnLst>
                              <p:par>
                                <p:cTn id="93" presetID="10" presetClass="entr" presetSubtype="0" fill="hold"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par>
                          <p:cTn id="96" fill="hold">
                            <p:stCondLst>
                              <p:cond delay="2000"/>
                            </p:stCondLst>
                            <p:childTnLst>
                              <p:par>
                                <p:cTn id="97" presetID="2" presetClass="entr" presetSubtype="6"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1+#ppt_w/2"/>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childTnLst>
                          </p:cTn>
                        </p:par>
                        <p:par>
                          <p:cTn id="101" fill="hold">
                            <p:stCondLst>
                              <p:cond delay="2500"/>
                            </p:stCondLst>
                            <p:childTnLst>
                              <p:par>
                                <p:cTn id="102" presetID="10" presetClass="entr" presetSubtype="0"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9462</TotalTime>
  <Words>849</Words>
  <Application>Microsoft Macintosh PowerPoint</Application>
  <PresentationFormat>Custom</PresentationFormat>
  <Paragraphs>160</Paragraphs>
  <Slides>41</Slides>
  <Notes>0</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Fairly accurate model gloss</vt:lpstr>
      <vt:lpstr>Fairly accurate model gloss (cont.)</vt:lpstr>
      <vt:lpstr>Agent options</vt:lpstr>
      <vt:lpstr>Agent options: Explore</vt:lpstr>
      <vt:lpstr>Agent options: Exploit</vt:lpstr>
      <vt:lpstr>Agent options: Generate</vt:lpstr>
      <vt:lpstr>Agent options: Submit</vt:lpstr>
      <vt:lpstr>Omnivores and Obligates</vt:lpstr>
      <vt:lpstr>PowerPoint Presentation</vt:lpstr>
      <vt:lpstr>Omnivore ratio as function of abundance</vt:lpstr>
      <vt:lpstr>Omnivore ratio as function of clustering</vt:lpstr>
      <vt:lpstr>Omnivore ratio as function of omnivore publication threshold on obligate favouring landscape</vt:lpstr>
      <vt:lpstr>Total independence as function of omnivore publication threshold on obligate favouring landscape</vt:lpstr>
      <vt:lpstr>Total independence as function of obligate publication threshold on obligate favouring landscape</vt:lpstr>
      <vt:lpstr>Total sharpness as function of omnivore publication threshold on obligate favouring landscape</vt:lpstr>
      <vt:lpstr>Community Can Determine Tradeoffs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Currie</dc:creator>
  <cp:lastModifiedBy>Shahar Avin</cp:lastModifiedBy>
  <cp:revision>95</cp:revision>
  <dcterms:created xsi:type="dcterms:W3CDTF">2016-09-12T12:19:19Z</dcterms:created>
  <dcterms:modified xsi:type="dcterms:W3CDTF">2017-09-05T18:38:47Z</dcterms:modified>
</cp:coreProperties>
</file>