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0" r:id="rId4"/>
    <p:sldId id="272" r:id="rId5"/>
    <p:sldId id="276" r:id="rId6"/>
    <p:sldId id="273" r:id="rId7"/>
    <p:sldId id="274" r:id="rId8"/>
    <p:sldId id="277" r:id="rId9"/>
    <p:sldId id="278" r:id="rId10"/>
    <p:sldId id="291" r:id="rId11"/>
    <p:sldId id="267" r:id="rId12"/>
    <p:sldId id="292" r:id="rId13"/>
    <p:sldId id="293" r:id="rId14"/>
    <p:sldId id="294" r:id="rId15"/>
    <p:sldId id="268" r:id="rId16"/>
    <p:sldId id="269" r:id="rId17"/>
    <p:sldId id="270" r:id="rId18"/>
    <p:sldId id="295" r:id="rId19"/>
    <p:sldId id="279" r:id="rId20"/>
    <p:sldId id="280" r:id="rId21"/>
    <p:sldId id="281" r:id="rId22"/>
    <p:sldId id="282" r:id="rId23"/>
    <p:sldId id="296" r:id="rId24"/>
    <p:sldId id="283" r:id="rId25"/>
    <p:sldId id="284" r:id="rId26"/>
    <p:sldId id="285" r:id="rId27"/>
    <p:sldId id="286" r:id="rId28"/>
    <p:sldId id="297" r:id="rId29"/>
    <p:sldId id="287" r:id="rId30"/>
    <p:sldId id="289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E72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D"/>
          </a:solidFill>
        </a:fill>
      </a:tcStyle>
    </a:wholeTbl>
    <a:band2H>
      <a:tcTxStyle/>
      <a:tcStyle>
        <a:tcBdr/>
        <a:fill>
          <a:solidFill>
            <a:srgbClr val="E6EB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E72"/>
              </a:solidFill>
              <a:prstDash val="solid"/>
              <a:round/>
            </a:ln>
          </a:top>
          <a:bottom>
            <a:ln w="254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E72"/>
              </a:solidFill>
              <a:prstDash val="solid"/>
              <a:round/>
            </a:ln>
          </a:top>
          <a:bottom>
            <a:ln w="254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8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E7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E7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E7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12700" cap="flat">
              <a:solidFill>
                <a:srgbClr val="003E72"/>
              </a:solidFill>
              <a:prstDash val="solid"/>
              <a:round/>
            </a:ln>
          </a:top>
          <a:bottom>
            <a:ln w="127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solidFill>
            <a:srgbClr val="003E72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12700" cap="flat">
              <a:solidFill>
                <a:srgbClr val="003E72"/>
              </a:solidFill>
              <a:prstDash val="solid"/>
              <a:round/>
            </a:ln>
          </a:top>
          <a:bottom>
            <a:ln w="127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solidFill>
            <a:srgbClr val="003E72">
              <a:alpha val="20000"/>
            </a:srgbClr>
          </a:solidFill>
        </a:fill>
      </a:tcStyle>
    </a:firstCol>
    <a:lastRow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50800" cap="flat">
              <a:solidFill>
                <a:srgbClr val="003E72"/>
              </a:solidFill>
              <a:prstDash val="solid"/>
              <a:round/>
            </a:ln>
          </a:top>
          <a:bottom>
            <a:ln w="127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3E72"/>
        </a:fontRef>
        <a:srgbClr val="003E72"/>
      </a:tcTxStyle>
      <a:tcStyle>
        <a:tcBdr>
          <a:left>
            <a:ln w="12700" cap="flat">
              <a:solidFill>
                <a:srgbClr val="003E72"/>
              </a:solidFill>
              <a:prstDash val="solid"/>
              <a:round/>
            </a:ln>
          </a:left>
          <a:right>
            <a:ln w="12700" cap="flat">
              <a:solidFill>
                <a:srgbClr val="003E72"/>
              </a:solidFill>
              <a:prstDash val="solid"/>
              <a:round/>
            </a:ln>
          </a:right>
          <a:top>
            <a:ln w="12700" cap="flat">
              <a:solidFill>
                <a:srgbClr val="003E72"/>
              </a:solidFill>
              <a:prstDash val="solid"/>
              <a:round/>
            </a:ln>
          </a:top>
          <a:bottom>
            <a:ln w="25400" cap="flat">
              <a:solidFill>
                <a:srgbClr val="003E72"/>
              </a:solidFill>
              <a:prstDash val="solid"/>
              <a:round/>
            </a:ln>
          </a:bottom>
          <a:insideH>
            <a:ln w="12700" cap="flat">
              <a:solidFill>
                <a:srgbClr val="003E72"/>
              </a:solidFill>
              <a:prstDash val="solid"/>
              <a:round/>
            </a:ln>
          </a:insideH>
          <a:insideV>
            <a:ln w="12700" cap="flat">
              <a:solidFill>
                <a:srgbClr val="003E72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9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84175" y="398462"/>
            <a:ext cx="8375650" cy="423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CSER-logo-reversed-colour@2x-8.png" descr="CSER-logo-reversed-colour@2x-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7703" y="6297413"/>
            <a:ext cx="2692297" cy="49073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9037" y="6451600"/>
            <a:ext cx="153964" cy="1355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Rectangle"/>
          <p:cNvSpPr/>
          <p:nvPr/>
        </p:nvSpPr>
        <p:spPr>
          <a:xfrm>
            <a:off x="0" y="6030912"/>
            <a:ext cx="9140825" cy="173038"/>
          </a:xfrm>
          <a:prstGeom prst="rect">
            <a:avLst/>
          </a:prstGeom>
          <a:solidFill>
            <a:srgbClr val="6AADE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9037" y="6448425"/>
            <a:ext cx="153964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69875" marR="0" indent="-269875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1pPr>
      <a:lvl2pPr marL="567795" marR="0" indent="-296333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2pPr>
      <a:lvl3pPr marL="839611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3pPr>
      <a:lvl4pPr marL="1109309" marR="0" indent="-298097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4pPr>
      <a:lvl5pPr marL="13809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5pPr>
      <a:lvl6pPr marL="18381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6pPr>
      <a:lvl7pPr marL="22953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7pPr>
      <a:lvl8pPr marL="27525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8pPr>
      <a:lvl9pPr marL="3209748" marR="0" indent="-29986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3E72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1190870" y="2994981"/>
            <a:ext cx="676228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The Malicious Use of </a:t>
            </a:r>
            <a:r>
              <a:rPr lang="en-GB" dirty="0" smtClean="0"/>
              <a:t>Artificial Intelligence</a:t>
            </a:r>
          </a:p>
        </p:txBody>
      </p:sp>
      <p:sp>
        <p:nvSpPr>
          <p:cNvPr id="41" name="Shahar Avin…"/>
          <p:cNvSpPr txBox="1"/>
          <p:nvPr/>
        </p:nvSpPr>
        <p:spPr>
          <a:xfrm>
            <a:off x="2531511" y="4172353"/>
            <a:ext cx="4080978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Shahar Avin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Centre for the Study of Existential Risk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sa478@cam.ac.uk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2599142" y="2994981"/>
            <a:ext cx="394576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Common Threat Factors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46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threat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existing threats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Skill transfer</a:t>
            </a:r>
          </a:p>
          <a:p>
            <a:pPr lvl="1"/>
            <a:r>
              <a:rPr lang="en-US" dirty="0" smtClean="0"/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1035416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threat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novel threats</a:t>
            </a:r>
          </a:p>
          <a:p>
            <a:pPr lvl="1"/>
            <a:r>
              <a:rPr lang="en-US" dirty="0" smtClean="0"/>
              <a:t>Super-human performance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Attacks on AI systems</a:t>
            </a:r>
          </a:p>
        </p:txBody>
      </p:sp>
    </p:spTree>
    <p:extLst>
      <p:ext uri="{BB962C8B-B14F-4D97-AF65-F5344CB8AC3E}">
        <p14:creationId xmlns:p14="http://schemas.microsoft.com/office/powerpoint/2010/main" val="33701893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threat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 character of threats</a:t>
            </a:r>
          </a:p>
          <a:p>
            <a:pPr lvl="1"/>
            <a:r>
              <a:rPr lang="en-US" dirty="0" smtClean="0"/>
              <a:t>Distance and difficulty of attribution</a:t>
            </a:r>
          </a:p>
          <a:p>
            <a:pPr lvl="1"/>
            <a:r>
              <a:rPr lang="en-US" dirty="0" smtClean="0"/>
              <a:t>Customization</a:t>
            </a:r>
          </a:p>
        </p:txBody>
      </p:sp>
    </p:spTree>
    <p:extLst>
      <p:ext uri="{BB962C8B-B14F-4D97-AF65-F5344CB8AC3E}">
        <p14:creationId xmlns:p14="http://schemas.microsoft.com/office/powerpoint/2010/main" val="33333273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3117593" y="2994981"/>
            <a:ext cx="290885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Security Domains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46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Domains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Digital Security</a:t>
            </a:r>
          </a:p>
          <a:p>
            <a:pPr lvl="1"/>
            <a:r>
              <a:rPr lang="en-US" dirty="0" smtClean="0"/>
              <a:t>Against humans: automated spear phishing</a:t>
            </a:r>
          </a:p>
          <a:p>
            <a:pPr lvl="1"/>
            <a:r>
              <a:rPr lang="en-US" dirty="0" smtClean="0"/>
              <a:t>Against systems: automated </a:t>
            </a:r>
            <a:r>
              <a:rPr lang="en-US" dirty="0"/>
              <a:t>v</a:t>
            </a:r>
            <a:r>
              <a:rPr lang="en-US" dirty="0" smtClean="0"/>
              <a:t>ulnerability discovery</a:t>
            </a:r>
          </a:p>
          <a:p>
            <a:pPr lvl="1"/>
            <a:r>
              <a:rPr lang="en-US" dirty="0" smtClean="0"/>
              <a:t>Against AI systems: adversarial examples, data poisoning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2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Security</a:t>
            </a:r>
          </a:p>
          <a:p>
            <a:pPr lvl="1"/>
            <a:r>
              <a:rPr lang="en-US" dirty="0" smtClean="0"/>
              <a:t>Using AI: repurposed drones, robots</a:t>
            </a:r>
          </a:p>
          <a:p>
            <a:pPr lvl="1"/>
            <a:r>
              <a:rPr lang="en-US" dirty="0" smtClean="0"/>
              <a:t>Against AI: adversarial examples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33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Security</a:t>
            </a:r>
          </a:p>
          <a:p>
            <a:pPr lvl="1"/>
            <a:r>
              <a:rPr lang="en-US" dirty="0" smtClean="0"/>
              <a:t>By governments: profiling, surveillance</a:t>
            </a:r>
          </a:p>
          <a:p>
            <a:pPr lvl="1"/>
            <a:r>
              <a:rPr lang="en-US" dirty="0" smtClean="0"/>
              <a:t>Against polities: manipulation, fake content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54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3034401" y="2994981"/>
            <a:ext cx="307524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Recommendations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46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Policymakers </a:t>
            </a:r>
            <a:r>
              <a:rPr lang="en-US" sz="3600" dirty="0"/>
              <a:t>should collaborate closely with technical researchers to investigate, prevent, and mitigate potential malicious uses of </a:t>
            </a:r>
            <a:r>
              <a:rPr lang="en-US" sz="3600" dirty="0" smtClean="0"/>
              <a:t>AI.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312545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Risk Quadrants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4018"/>
              </p:ext>
            </p:extLst>
          </p:nvPr>
        </p:nvGraphicFramePr>
        <p:xfrm>
          <a:off x="533823" y="1398746"/>
          <a:ext cx="8044143" cy="4389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503"/>
                <a:gridCol w="3000447"/>
                <a:gridCol w="3350193"/>
              </a:tblGrid>
              <a:tr h="119358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Accident</a:t>
                      </a:r>
                      <a:r>
                        <a:rPr lang="en-US" sz="2000" baseline="0" dirty="0" smtClean="0"/>
                        <a:t> Risk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(AI Safety)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Malicious Use Risk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(AI Security)</a:t>
                      </a:r>
                      <a:endParaRPr lang="en-US" sz="2000" dirty="0"/>
                    </a:p>
                  </a:txBody>
                  <a:tcPr anchor="ctr"/>
                </a:tc>
              </a:tr>
              <a:tr h="1193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Near</a:t>
                      </a:r>
                      <a:r>
                        <a:rPr lang="en-US" sz="2000" baseline="0" dirty="0" smtClean="0"/>
                        <a:t> Term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Amodei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Olah</a:t>
                      </a:r>
                      <a:r>
                        <a:rPr lang="en-US" sz="2000" dirty="0" smtClean="0"/>
                        <a:t> et al (2016) </a:t>
                      </a:r>
                      <a:r>
                        <a:rPr lang="en-US" sz="2000" i="1" dirty="0" smtClean="0"/>
                        <a:t>Concrete Problems in AI Safety</a:t>
                      </a:r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Leike</a:t>
                      </a:r>
                      <a:r>
                        <a:rPr lang="en-US" sz="2000" dirty="0" smtClean="0"/>
                        <a:t> et al (2017) </a:t>
                      </a:r>
                      <a:r>
                        <a:rPr lang="en-US" sz="2000" i="1" dirty="0" smtClean="0"/>
                        <a:t>AI Safety </a:t>
                      </a:r>
                      <a:r>
                        <a:rPr lang="en-US" sz="2000" i="1" dirty="0" err="1" smtClean="0"/>
                        <a:t>Gridwolds</a:t>
                      </a:r>
                      <a:endParaRPr 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Brundage</a:t>
                      </a:r>
                      <a:r>
                        <a:rPr lang="en-US" sz="2000" dirty="0" smtClean="0"/>
                        <a:t>, Avin et al (2018</a:t>
                      </a:r>
                      <a:r>
                        <a:rPr lang="en-US" sz="2000" i="0" dirty="0" smtClean="0"/>
                        <a:t>)</a:t>
                      </a:r>
                      <a:r>
                        <a:rPr lang="en-US" sz="2000" i="1" dirty="0" smtClean="0"/>
                        <a:t> The Malicious</a:t>
                      </a:r>
                      <a:r>
                        <a:rPr lang="en-US" sz="2000" i="1" baseline="0" dirty="0" smtClean="0"/>
                        <a:t> Use of Artificial Intelligence: Forecasting, Prevention and Mitigation</a:t>
                      </a:r>
                      <a:endParaRPr lang="en-US" sz="2000" i="1" dirty="0"/>
                    </a:p>
                  </a:txBody>
                  <a:tcPr anchor="ctr"/>
                </a:tc>
              </a:tr>
              <a:tr h="12753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</a:t>
                      </a:r>
                      <a:r>
                        <a:rPr lang="en-US" sz="2000" baseline="0" dirty="0" smtClean="0"/>
                        <a:t> Term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Bostrom</a:t>
                      </a:r>
                      <a:r>
                        <a:rPr lang="en-US" sz="2000" baseline="0" dirty="0" smtClean="0"/>
                        <a:t> (2014) </a:t>
                      </a:r>
                      <a:r>
                        <a:rPr lang="en-US" sz="2000" i="1" baseline="0" dirty="0" smtClean="0"/>
                        <a:t>Superintelligence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:(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Researchers </a:t>
            </a:r>
            <a:r>
              <a:rPr lang="en-US" sz="3600" dirty="0"/>
              <a:t>and engineers in artificial intelligence should take the dual-use nature of their work seriously, allowing misuse-related considerations to influence research priorities and norms, and proactively reaching out to relevant actors when harmful applications are </a:t>
            </a:r>
            <a:r>
              <a:rPr lang="en-US" sz="3600" dirty="0" smtClean="0"/>
              <a:t>foreseeable.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9935413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</a:t>
            </a:r>
            <a:r>
              <a:rPr lang="en-US" sz="3600" dirty="0"/>
              <a:t>practices should be identified in research areas with more mature methods for addressing dual-use concerns, such as computer security, and imported where applicable to the case of </a:t>
            </a:r>
            <a:r>
              <a:rPr lang="en-US" sz="3600" dirty="0" smtClean="0"/>
              <a:t>AI.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6094993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Actively </a:t>
            </a:r>
            <a:r>
              <a:rPr lang="en-US" sz="3600" dirty="0"/>
              <a:t>seek to expand the range of stakeholders and domain experts involved in discussions of these </a:t>
            </a:r>
            <a:r>
              <a:rPr lang="en-US" sz="3600" dirty="0" smtClean="0"/>
              <a:t>challenges.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1492337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2635447" y="2994981"/>
            <a:ext cx="387315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Priority Research Areas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46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research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from and with the </a:t>
            </a:r>
            <a:r>
              <a:rPr lang="en-US" dirty="0" err="1"/>
              <a:t>Cybersecurity</a:t>
            </a:r>
            <a:r>
              <a:rPr lang="en-US" dirty="0"/>
              <a:t>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Red teaming</a:t>
            </a:r>
          </a:p>
          <a:p>
            <a:pPr lvl="1"/>
            <a:r>
              <a:rPr lang="en-US" dirty="0" smtClean="0"/>
              <a:t>Formal verification</a:t>
            </a:r>
          </a:p>
          <a:p>
            <a:pPr lvl="1"/>
            <a:r>
              <a:rPr lang="en-US" dirty="0" smtClean="0"/>
              <a:t>Responsible disclosure of AI vulnerabilities</a:t>
            </a:r>
          </a:p>
          <a:p>
            <a:pPr lvl="1"/>
            <a:r>
              <a:rPr lang="en-US" dirty="0" smtClean="0"/>
              <a:t>Forecasting security relevant capabilities</a:t>
            </a:r>
          </a:p>
          <a:p>
            <a:pPr lvl="1"/>
            <a:r>
              <a:rPr lang="en-US" dirty="0" smtClean="0"/>
              <a:t>Security tools</a:t>
            </a:r>
          </a:p>
          <a:p>
            <a:pPr lvl="1"/>
            <a:r>
              <a:rPr lang="en-US" dirty="0" smtClean="0"/>
              <a:t>Secure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3965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research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Exploring </a:t>
            </a:r>
            <a:r>
              <a:rPr lang="en-US" dirty="0"/>
              <a:t>Different Openness Models </a:t>
            </a:r>
            <a:endParaRPr lang="en-US" dirty="0" smtClean="0"/>
          </a:p>
          <a:p>
            <a:pPr lvl="1"/>
            <a:r>
              <a:rPr lang="en-US" dirty="0" smtClean="0"/>
              <a:t>Pre-publication risk assessment in areas of special concern</a:t>
            </a:r>
          </a:p>
          <a:p>
            <a:pPr lvl="1"/>
            <a:r>
              <a:rPr lang="en-US" dirty="0" smtClean="0"/>
              <a:t>Central access licensing model</a:t>
            </a:r>
          </a:p>
          <a:p>
            <a:pPr lvl="1"/>
            <a:r>
              <a:rPr lang="en-US" dirty="0" smtClean="0"/>
              <a:t>Sharing regimes that favor safety</a:t>
            </a:r>
          </a:p>
          <a:p>
            <a:pPr lvl="1"/>
            <a:r>
              <a:rPr lang="en-US" dirty="0" smtClean="0"/>
              <a:t>Dual-use norms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74797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research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Promoting </a:t>
            </a:r>
            <a:r>
              <a:rPr lang="en-US" dirty="0"/>
              <a:t>a Culture of Responsibility </a:t>
            </a:r>
            <a:endParaRPr lang="en-US" dirty="0" smtClean="0"/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Ethical statements and standards</a:t>
            </a:r>
          </a:p>
          <a:p>
            <a:pPr lvl="1"/>
            <a:r>
              <a:rPr lang="en-US" dirty="0" smtClean="0"/>
              <a:t>Whistleblowing measures</a:t>
            </a:r>
          </a:p>
          <a:p>
            <a:pPr lvl="1"/>
            <a:r>
              <a:rPr lang="en-US" dirty="0" smtClean="0"/>
              <a:t>Nuanced narratives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37652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research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 </a:t>
            </a:r>
            <a:r>
              <a:rPr lang="en-US" dirty="0"/>
              <a:t>Technological and Policy Solutions </a:t>
            </a:r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Privacy protection</a:t>
            </a:r>
          </a:p>
          <a:p>
            <a:pPr lvl="1"/>
            <a:r>
              <a:rPr lang="en-US" dirty="0" smtClean="0"/>
              <a:t>Coordinated use of AI for public-good security</a:t>
            </a:r>
          </a:p>
          <a:p>
            <a:pPr lvl="1"/>
            <a:r>
              <a:rPr lang="en-US" dirty="0" smtClean="0"/>
              <a:t>Monitoring of AI-relevant resources</a:t>
            </a:r>
          </a:p>
          <a:p>
            <a:pPr lvl="1"/>
            <a:r>
              <a:rPr lang="en-US" dirty="0" smtClean="0"/>
              <a:t>Explore legislative and regulatory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7926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3089997" y="2994981"/>
            <a:ext cx="296404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Since the report</a:t>
            </a:r>
            <a:r>
              <a:rPr lang="mr-IN" dirty="0" smtClean="0"/>
              <a:t>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46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the report (random roundup)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media coverage</a:t>
            </a:r>
          </a:p>
          <a:p>
            <a:r>
              <a:rPr lang="en-US" dirty="0" smtClean="0"/>
              <a:t>Featured in House of Lords report</a:t>
            </a:r>
          </a:p>
          <a:p>
            <a:r>
              <a:rPr lang="en-US" dirty="0" smtClean="0"/>
              <a:t>Cambridge </a:t>
            </a:r>
            <a:r>
              <a:rPr lang="en-US" dirty="0" err="1" smtClean="0"/>
              <a:t>Analytica</a:t>
            </a:r>
            <a:r>
              <a:rPr lang="en-US" dirty="0" smtClean="0"/>
              <a:t> story, Facebook congress testimony</a:t>
            </a:r>
          </a:p>
          <a:p>
            <a:r>
              <a:rPr lang="en-US" dirty="0" smtClean="0"/>
              <a:t>ACM call for impact assessment in peer review process</a:t>
            </a:r>
          </a:p>
          <a:p>
            <a:r>
              <a:rPr lang="en-US" dirty="0" smtClean="0"/>
              <a:t>DARPA project on deep fakes</a:t>
            </a:r>
          </a:p>
          <a:p>
            <a:r>
              <a:rPr lang="en-US" dirty="0" smtClean="0"/>
              <a:t>Project MAVEN discontinuation and Google’s AI principles</a:t>
            </a:r>
          </a:p>
          <a:p>
            <a:r>
              <a:rPr lang="en-US" dirty="0" err="1" smtClean="0"/>
              <a:t>DeepPhish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951377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3553255" y="2994981"/>
            <a:ext cx="203752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737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istential risk from artificial superintelligence…"/>
          <p:cNvSpPr txBox="1"/>
          <p:nvPr/>
        </p:nvSpPr>
        <p:spPr>
          <a:xfrm>
            <a:off x="3608853" y="2994981"/>
            <a:ext cx="19263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lang="en-GB" dirty="0" smtClean="0"/>
              <a:t>Questions?</a:t>
            </a:r>
            <a:endParaRPr dirty="0"/>
          </a:p>
        </p:txBody>
      </p:sp>
      <p:sp>
        <p:nvSpPr>
          <p:cNvPr id="41" name="Shahar Avin…"/>
          <p:cNvSpPr txBox="1"/>
          <p:nvPr/>
        </p:nvSpPr>
        <p:spPr>
          <a:xfrm>
            <a:off x="3568240" y="4628719"/>
            <a:ext cx="200751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dirty="0"/>
              <a:t>Shahar Avin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dirty="0" smtClean="0"/>
              <a:t>sa478</a:t>
            </a:r>
            <a:r>
              <a:rPr dirty="0"/>
              <a:t>@cam.ac.uk</a:t>
            </a:r>
          </a:p>
        </p:txBody>
      </p:sp>
    </p:spTree>
    <p:extLst>
      <p:ext uri="{BB962C8B-B14F-4D97-AF65-F5344CB8AC3E}">
        <p14:creationId xmlns:p14="http://schemas.microsoft.com/office/powerpoint/2010/main" val="27569331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capabilities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4" y="1114408"/>
            <a:ext cx="90424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69510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capabilities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28" y="1263586"/>
            <a:ext cx="6457878" cy="5058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9074" y="58735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blog.openai.com</a:t>
            </a:r>
            <a:r>
              <a:rPr lang="en-US" dirty="0"/>
              <a:t>/</a:t>
            </a:r>
            <a:r>
              <a:rPr lang="en-US" dirty="0" err="1"/>
              <a:t>ai</a:t>
            </a:r>
            <a:r>
              <a:rPr lang="en-US" dirty="0"/>
              <a:t>-and-compute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0557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capabilities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504"/>
            <a:ext cx="9144000" cy="29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39618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capabilities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607226"/>
            <a:ext cx="3882694" cy="4103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040" y="1607226"/>
            <a:ext cx="4192785" cy="31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038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arXiv</a:t>
            </a:r>
            <a:endParaRPr lang="en-US" dirty="0" smtClean="0"/>
          </a:p>
          <a:p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err="1" smtClean="0"/>
              <a:t>TensorFlow</a:t>
            </a:r>
            <a:endParaRPr lang="en-US" dirty="0" smtClean="0"/>
          </a:p>
          <a:p>
            <a:r>
              <a:rPr lang="en-US" dirty="0" err="1" smtClean="0"/>
              <a:t>Coursera</a:t>
            </a:r>
            <a:r>
              <a:rPr lang="en-US" dirty="0" smtClean="0"/>
              <a:t> / YouTube</a:t>
            </a:r>
          </a:p>
          <a:p>
            <a:r>
              <a:rPr lang="en-US" dirty="0" smtClean="0"/>
              <a:t>Cloud GPUs / Cloud TPUs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16016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vulnerabilities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89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4112" y="5809006"/>
            <a:ext cx="5809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karpathy.github.io</a:t>
            </a:r>
            <a:r>
              <a:rPr lang="en-US" dirty="0"/>
              <a:t>/2015/03/30/breaking-</a:t>
            </a:r>
            <a:r>
              <a:rPr lang="en-US" dirty="0" err="1"/>
              <a:t>convnets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7356249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blank">
  <a:themeElements>
    <a:clrScheme name="blank">
      <a:dk1>
        <a:srgbClr val="003E72"/>
      </a:dk1>
      <a:lt1>
        <a:srgbClr val="727272"/>
      </a:lt1>
      <a:dk2>
        <a:srgbClr val="A7A7A7"/>
      </a:dk2>
      <a:lt2>
        <a:srgbClr val="535353"/>
      </a:lt2>
      <a:accent1>
        <a:srgbClr val="0073CF"/>
      </a:accent1>
      <a:accent2>
        <a:srgbClr val="E372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3CF"/>
      </a:accent1>
      <a:accent2>
        <a:srgbClr val="E372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E72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521</Words>
  <Application>Microsoft Macintosh PowerPoint</Application>
  <PresentationFormat>On-screen Show (4:3)</PresentationFormat>
  <Paragraphs>108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PowerPoint Presentation</vt:lpstr>
      <vt:lpstr>Risk Quadrants</vt:lpstr>
      <vt:lpstr>PowerPoint Presentation</vt:lpstr>
      <vt:lpstr>Background: capabilities</vt:lpstr>
      <vt:lpstr>Background: capabilities</vt:lpstr>
      <vt:lpstr>Background: capabilities</vt:lpstr>
      <vt:lpstr>Background: capabilities</vt:lpstr>
      <vt:lpstr>Background: access</vt:lpstr>
      <vt:lpstr>Background: vulnerabilities</vt:lpstr>
      <vt:lpstr>PowerPoint Presentation</vt:lpstr>
      <vt:lpstr>Common threat factors</vt:lpstr>
      <vt:lpstr>Common threat factors</vt:lpstr>
      <vt:lpstr>Common threat factors</vt:lpstr>
      <vt:lpstr>PowerPoint Presentation</vt:lpstr>
      <vt:lpstr>Security Domains</vt:lpstr>
      <vt:lpstr>Security Domains</vt:lpstr>
      <vt:lpstr>Security Domains</vt:lpstr>
      <vt:lpstr>PowerPoint Presentation</vt:lpstr>
      <vt:lpstr>Recommendations</vt:lpstr>
      <vt:lpstr>Recommendations</vt:lpstr>
      <vt:lpstr>Recommendations</vt:lpstr>
      <vt:lpstr>Recommendations</vt:lpstr>
      <vt:lpstr>PowerPoint Presentation</vt:lpstr>
      <vt:lpstr>Priority research areas</vt:lpstr>
      <vt:lpstr>Priority research areas</vt:lpstr>
      <vt:lpstr>Priority research areas</vt:lpstr>
      <vt:lpstr>Priority research areas</vt:lpstr>
      <vt:lpstr>PowerPoint Presentation</vt:lpstr>
      <vt:lpstr>Since the report (random roundup)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Shahar Avin</cp:lastModifiedBy>
  <cp:revision>20</cp:revision>
  <dcterms:modified xsi:type="dcterms:W3CDTF">2018-06-20T19:48:03Z</dcterms:modified>
</cp:coreProperties>
</file>