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0" r:id="rId18"/>
    <p:sldId id="269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E72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D"/>
          </a:solidFill>
        </a:fill>
      </a:tcStyle>
    </a:wholeTbl>
    <a:band2H>
      <a:tcTxStyle/>
      <a:tcStyle>
        <a:tcBdr/>
        <a:fill>
          <a:solidFill>
            <a:srgbClr val="E6EB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B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3E72"/>
        </a:fontRef>
        <a:srgbClr val="003E7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E72"/>
              </a:solidFill>
              <a:prstDash val="solid"/>
              <a:round/>
            </a:ln>
          </a:top>
          <a:bottom>
            <a:ln w="254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E72"/>
              </a:solidFill>
              <a:prstDash val="solid"/>
              <a:round/>
            </a:ln>
          </a:top>
          <a:bottom>
            <a:ln w="254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8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E7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E7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E7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round/>
            </a:ln>
          </a:left>
          <a:right>
            <a:ln w="12700" cap="flat">
              <a:solidFill>
                <a:srgbClr val="003E72"/>
              </a:solidFill>
              <a:prstDash val="solid"/>
              <a:round/>
            </a:ln>
          </a:right>
          <a:top>
            <a:ln w="12700" cap="flat">
              <a:solidFill>
                <a:srgbClr val="003E72"/>
              </a:solidFill>
              <a:prstDash val="solid"/>
              <a:round/>
            </a:ln>
          </a:top>
          <a:bottom>
            <a:ln w="127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solidFill>
                <a:srgbClr val="003E72"/>
              </a:solidFill>
              <a:prstDash val="solid"/>
              <a:round/>
            </a:ln>
          </a:insideH>
          <a:insideV>
            <a:ln w="12700" cap="flat">
              <a:solidFill>
                <a:srgbClr val="003E72"/>
              </a:solidFill>
              <a:prstDash val="solid"/>
              <a:round/>
            </a:ln>
          </a:insideV>
        </a:tcBdr>
        <a:fill>
          <a:solidFill>
            <a:srgbClr val="003E7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round/>
            </a:ln>
          </a:left>
          <a:right>
            <a:ln w="12700" cap="flat">
              <a:solidFill>
                <a:srgbClr val="003E72"/>
              </a:solidFill>
              <a:prstDash val="solid"/>
              <a:round/>
            </a:ln>
          </a:right>
          <a:top>
            <a:ln w="12700" cap="flat">
              <a:solidFill>
                <a:srgbClr val="003E72"/>
              </a:solidFill>
              <a:prstDash val="solid"/>
              <a:round/>
            </a:ln>
          </a:top>
          <a:bottom>
            <a:ln w="127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solidFill>
                <a:srgbClr val="003E72"/>
              </a:solidFill>
              <a:prstDash val="solid"/>
              <a:round/>
            </a:ln>
          </a:insideH>
          <a:insideV>
            <a:ln w="12700" cap="flat">
              <a:solidFill>
                <a:srgbClr val="003E72"/>
              </a:solidFill>
              <a:prstDash val="solid"/>
              <a:round/>
            </a:ln>
          </a:insideV>
        </a:tcBdr>
        <a:fill>
          <a:solidFill>
            <a:srgbClr val="003E72">
              <a:alpha val="20000"/>
            </a:srgbClr>
          </a:solidFill>
        </a:fill>
      </a:tcStyle>
    </a:firstCol>
    <a:lastRow>
      <a:tcTxStyle b="on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round/>
            </a:ln>
          </a:left>
          <a:right>
            <a:ln w="12700" cap="flat">
              <a:solidFill>
                <a:srgbClr val="003E72"/>
              </a:solidFill>
              <a:prstDash val="solid"/>
              <a:round/>
            </a:ln>
          </a:right>
          <a:top>
            <a:ln w="50800" cap="flat">
              <a:solidFill>
                <a:srgbClr val="003E72"/>
              </a:solidFill>
              <a:prstDash val="solid"/>
              <a:round/>
            </a:ln>
          </a:top>
          <a:bottom>
            <a:ln w="127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solidFill>
                <a:srgbClr val="003E72"/>
              </a:solidFill>
              <a:prstDash val="solid"/>
              <a:round/>
            </a:ln>
          </a:insideH>
          <a:insideV>
            <a:ln w="12700" cap="flat">
              <a:solidFill>
                <a:srgbClr val="003E7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3E72"/>
        </a:fontRef>
        <a:srgbClr val="003E72"/>
      </a:tcTxStyle>
      <a:tcStyle>
        <a:tcBdr>
          <a:left>
            <a:ln w="12700" cap="flat">
              <a:solidFill>
                <a:srgbClr val="003E72"/>
              </a:solidFill>
              <a:prstDash val="solid"/>
              <a:round/>
            </a:ln>
          </a:left>
          <a:right>
            <a:ln w="12700" cap="flat">
              <a:solidFill>
                <a:srgbClr val="003E72"/>
              </a:solidFill>
              <a:prstDash val="solid"/>
              <a:round/>
            </a:ln>
          </a:right>
          <a:top>
            <a:ln w="12700" cap="flat">
              <a:solidFill>
                <a:srgbClr val="003E72"/>
              </a:solidFill>
              <a:prstDash val="solid"/>
              <a:round/>
            </a:ln>
          </a:top>
          <a:bottom>
            <a:ln w="25400" cap="flat">
              <a:solidFill>
                <a:srgbClr val="003E72"/>
              </a:solidFill>
              <a:prstDash val="solid"/>
              <a:round/>
            </a:ln>
          </a:bottom>
          <a:insideH>
            <a:ln w="12700" cap="flat">
              <a:solidFill>
                <a:srgbClr val="003E72"/>
              </a:solidFill>
              <a:prstDash val="solid"/>
              <a:round/>
            </a:ln>
          </a:insideH>
          <a:insideV>
            <a:ln w="12700" cap="flat">
              <a:solidFill>
                <a:srgbClr val="003E7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91095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 Meier’s Civilization is a series of video game titles</a:t>
            </a:r>
          </a:p>
          <a:p>
            <a:r>
              <a:t>Started 1991</a:t>
            </a:r>
          </a:p>
          <a:p>
            <a:r>
              <a:t>Six titles to date: Civ V (2010), Civ VI (2016)</a:t>
            </a:r>
          </a:p>
          <a:p>
            <a:r>
              <a:t>turn-based strategy</a:t>
            </a:r>
          </a:p>
          <a:p>
            <a:r>
              <a:t>4X (eXplore, eXpand, eXploit, eXterminate)</a:t>
            </a:r>
          </a:p>
          <a:p>
            <a:r>
              <a:t>Build a civilisation from prehistory to the near future</a:t>
            </a:r>
          </a:p>
          <a:p>
            <a:r>
              <a:t>Manage cities, armies, diplomacy, research, economy, culture…</a:t>
            </a:r>
          </a:p>
          <a:p>
            <a:r>
              <a:t>Victory types: conquest, diplomacy, science, culture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modification of an existing game</a:t>
            </a:r>
          </a:p>
          <a:p>
            <a:r>
              <a:t>Often created by the community of players, not the developers</a:t>
            </a:r>
          </a:p>
          <a:p>
            <a:r>
              <a:t>Often relies on tools provided by the developer</a:t>
            </a:r>
          </a:p>
          <a:p>
            <a:r>
              <a:t>Many kinds of mods: cosmetic, gameplay tweaks, maps, new games</a:t>
            </a:r>
          </a:p>
          <a:p>
            <a:r>
              <a:t>Online marketplaces for sharing mods (e.g. Steam Workshop)</a:t>
            </a:r>
          </a:p>
          <a:p>
            <a:r>
              <a:t>Civ V (and other civ titles) offers extensive modding support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Risks of human extinction or permanent loss of potential</a:t>
            </a:r>
          </a:p>
          <a:p>
            <a:r>
              <a:t>Natural vs Anthropogenic</a:t>
            </a:r>
          </a:p>
          <a:p>
            <a:r>
              <a:t>Interdisciplinary</a:t>
            </a:r>
          </a:p>
          <a:p>
            <a:r>
              <a:t>Low probability</a:t>
            </a:r>
          </a:p>
          <a:p>
            <a:r>
              <a:t>Non-recurring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Artificial Intelligence from calculators to AlphaZero</a:t>
            </a:r>
          </a:p>
          <a:p>
            <a:r>
              <a:t>Narrow AI vs General AI</a:t>
            </a:r>
          </a:p>
          <a:p>
            <a:r>
              <a:t>Exponential gain in capability, decisive strategic advantage</a:t>
            </a:r>
          </a:p>
          <a:p>
            <a:r>
              <a:t>Instrumental goals</a:t>
            </a:r>
          </a:p>
          <a:p>
            <a:r>
              <a:t>Orthogonality thesis</a:t>
            </a:r>
          </a:p>
          <a:p>
            <a:r>
              <a:t>When accident risk becomes existential risk</a:t>
            </a:r>
          </a:p>
          <a:p>
            <a:r>
              <a:t>Need to understand: coordination problems and race dynamics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384175" y="398462"/>
            <a:ext cx="8375650" cy="423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xfrm>
            <a:off x="384175" y="1708150"/>
            <a:ext cx="8374063" cy="40671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CSER-logo-reversed-colour@2x-8.png" descr="CSER-logo-reversed-colour@2x-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7703" y="6297413"/>
            <a:ext cx="2692297" cy="49073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9037" y="6451600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SER-logo-reversed-colour@2x-8.png" descr="CSER-logo-reversed-colour@2x-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7703" y="6297413"/>
            <a:ext cx="2692297" cy="49073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9037" y="6451600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5365750"/>
            <a:ext cx="9140825" cy="665163"/>
          </a:xfrm>
          <a:prstGeom prst="rect">
            <a:avLst/>
          </a:prstGeom>
          <a:solidFill>
            <a:srgbClr val="003E72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Rectangle"/>
          <p:cNvSpPr/>
          <p:nvPr/>
        </p:nvSpPr>
        <p:spPr>
          <a:xfrm>
            <a:off x="0" y="6030912"/>
            <a:ext cx="9140825" cy="173038"/>
          </a:xfrm>
          <a:prstGeom prst="rect">
            <a:avLst/>
          </a:prstGeom>
          <a:solidFill>
            <a:srgbClr val="6AADE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9037" y="6448425"/>
            <a:ext cx="153964" cy="1355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69875" marR="0" indent="-269875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1pPr>
      <a:lvl2pPr marL="567795" marR="0" indent="-296333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2pPr>
      <a:lvl3pPr marL="839611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3pPr>
      <a:lvl4pPr marL="1109309" marR="0" indent="-298097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4pPr>
      <a:lvl5pPr marL="1380948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5pPr>
      <a:lvl6pPr marL="1838148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6pPr>
      <a:lvl7pPr marL="2295348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7pPr>
      <a:lvl8pPr marL="2752548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8pPr>
      <a:lvl9pPr marL="3209748" marR="0" indent="-299861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"/>
        <a:tabLst/>
        <a:defRPr sz="2000" b="0" i="0" u="none" strike="noStrike" cap="none" spc="0" baseline="0">
          <a:ln>
            <a:noFill/>
          </a:ln>
          <a:solidFill>
            <a:srgbClr val="003E72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png"/><Relationship Id="rId6" Type="http://schemas.openxmlformats.org/officeDocument/2006/relationships/image" Target="../media/image11.tif"/><Relationship Id="rId7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xistential risk from artificial superintelligence…"/>
          <p:cNvSpPr txBox="1"/>
          <p:nvPr/>
        </p:nvSpPr>
        <p:spPr>
          <a:xfrm>
            <a:off x="767210" y="2994981"/>
            <a:ext cx="7609580" cy="86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600" b="1">
                <a:solidFill>
                  <a:srgbClr val="FFFFFF"/>
                </a:solidFill>
              </a:defRPr>
            </a:pPr>
            <a:r>
              <a:t>Existential risk from artificial superintelligence </a:t>
            </a:r>
          </a:p>
          <a:p>
            <a:pPr algn="ctr">
              <a:defRPr sz="2600" b="1">
                <a:solidFill>
                  <a:srgbClr val="FFFFFF"/>
                </a:solidFill>
              </a:defRPr>
            </a:pPr>
            <a:r>
              <a:t>mod[ell]ed in Sid Meier's Civilization V</a:t>
            </a:r>
          </a:p>
        </p:txBody>
      </p:sp>
      <p:sp>
        <p:nvSpPr>
          <p:cNvPr id="41" name="Shahar Avin…"/>
          <p:cNvSpPr txBox="1"/>
          <p:nvPr/>
        </p:nvSpPr>
        <p:spPr>
          <a:xfrm>
            <a:off x="2531511" y="4172353"/>
            <a:ext cx="4080978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Shahar Avin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Centre for the Study of Existential Risk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sa478@cam.ac.uk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6" name="CivVModTechTree.png" descr="CivVModTechTre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0"/>
            <a:ext cx="91440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0" name="CivVModASIVictory.png" descr="CivVModASIVicto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5600"/>
            <a:ext cx="91440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4" name="CivVModRogueASI.png" descr="CivVModRogueAS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3700"/>
            <a:ext cx="9144000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akeawa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Results - media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1752600"/>
            <a:ext cx="2696785" cy="114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560" y="427199"/>
            <a:ext cx="3402688" cy="3402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97" y="1952243"/>
            <a:ext cx="1687128" cy="1687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81" y="2952033"/>
            <a:ext cx="4712358" cy="877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979020"/>
            <a:ext cx="2190510" cy="1144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6632" y="4225905"/>
            <a:ext cx="3785093" cy="777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1029" y="3979020"/>
            <a:ext cx="2578100" cy="113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09320"/>
            <a:ext cx="4951658" cy="1062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264" y="5251753"/>
            <a:ext cx="4104866" cy="9205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"/>
          <p:cNvSpPr txBox="1">
            <a:spLocks noGrp="1"/>
          </p:cNvSpPr>
          <p:nvPr>
            <p:ph type="title"/>
          </p:nvPr>
        </p:nvSpPr>
        <p:spPr>
          <a:xfrm>
            <a:off x="384175" y="257664"/>
            <a:ext cx="8375650" cy="56466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Well played, </a:t>
            </a:r>
            <a:r>
              <a:rPr lang="en-GB" dirty="0" err="1" smtClean="0"/>
              <a:t>PlayDome.hu</a:t>
            </a:r>
            <a:r>
              <a:rPr lang="mr-IN" dirty="0" smtClean="0"/>
              <a:t>…</a:t>
            </a:r>
            <a:endParaRPr dirty="0"/>
          </a:p>
        </p:txBody>
      </p:sp>
      <p:sp>
        <p:nvSpPr>
          <p:cNvPr id="9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028"/>
            <a:ext cx="9144000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03120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akeawa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Results - players</a:t>
            </a:r>
            <a:endParaRPr dirty="0"/>
          </a:p>
        </p:txBody>
      </p:sp>
      <p:sp>
        <p:nvSpPr>
          <p:cNvPr id="97" name="Games can provide rich platforms for academic outreac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25,000 visits</a:t>
            </a:r>
          </a:p>
          <a:p>
            <a:r>
              <a:rPr lang="en-GB" dirty="0" smtClean="0"/>
              <a:t>6,000 subscribers</a:t>
            </a:r>
          </a:p>
          <a:p>
            <a:r>
              <a:rPr lang="en-GB" dirty="0" smtClean="0"/>
              <a:t>4 star review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2740" y="1708150"/>
            <a:ext cx="6217982" cy="38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01083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"/>
          <p:cNvSpPr txBox="1">
            <a:spLocks noGrp="1"/>
          </p:cNvSpPr>
          <p:nvPr>
            <p:ph type="title"/>
          </p:nvPr>
        </p:nvSpPr>
        <p:spPr>
          <a:xfrm>
            <a:off x="384175" y="257664"/>
            <a:ext cx="8375650" cy="56466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Discussion thread</a:t>
            </a:r>
            <a:endParaRPr dirty="0"/>
          </a:p>
        </p:txBody>
      </p:sp>
      <p:sp>
        <p:nvSpPr>
          <p:cNvPr id="9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“Idea: Make it so that you can fight the AI. It'd be really </a:t>
            </a:r>
            <a:r>
              <a:rPr lang="en-GB" dirty="0" smtClean="0"/>
              <a:t>hard 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/>
              <a:t>but I'm reasonably confident there'd be SOME </a:t>
            </a:r>
            <a:r>
              <a:rPr lang="en-GB" dirty="0" err="1"/>
              <a:t>abilty</a:t>
            </a:r>
            <a:r>
              <a:rPr lang="en-GB" dirty="0"/>
              <a:t> for humanity to resist somehow</a:t>
            </a:r>
            <a:r>
              <a:rPr lang="en-GB" dirty="0" smtClean="0"/>
              <a:t>.” </a:t>
            </a:r>
            <a:r>
              <a:rPr lang="mr-IN" dirty="0" smtClean="0"/>
              <a:t>–</a:t>
            </a:r>
            <a:r>
              <a:rPr lang="en-GB" dirty="0" err="1" smtClean="0"/>
              <a:t>Danwar</a:t>
            </a:r>
            <a:endParaRPr lang="en-GB" dirty="0" smtClean="0"/>
          </a:p>
          <a:p>
            <a:r>
              <a:rPr lang="en-GB" dirty="0"/>
              <a:t>"Fighting the AI after it's escaped the box is Hollywood and misses the entire point of this mod</a:t>
            </a:r>
            <a:r>
              <a:rPr lang="en-GB" dirty="0" smtClean="0"/>
              <a:t>.” </a:t>
            </a:r>
            <a:r>
              <a:rPr lang="mr-IN" dirty="0" smtClean="0"/>
              <a:t>–</a:t>
            </a:r>
            <a:r>
              <a:rPr lang="en-GB" dirty="0" smtClean="0"/>
              <a:t>jgf1123</a:t>
            </a:r>
          </a:p>
          <a:p>
            <a:r>
              <a:rPr lang="en-GB" dirty="0"/>
              <a:t>“It's not that unrealistic. </a:t>
            </a:r>
            <a:r>
              <a:rPr lang="en-GB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GB" dirty="0"/>
              <a:t>Even if it was better than human generals, it would still only be a matter of time before another AI was designed to counter </a:t>
            </a:r>
            <a:r>
              <a:rPr lang="en-GB" dirty="0" smtClean="0"/>
              <a:t>it. Fighting </a:t>
            </a:r>
            <a:r>
              <a:rPr lang="en-GB" dirty="0"/>
              <a:t>the AI isn't Hollywood, the AI instantly winning is</a:t>
            </a:r>
            <a:r>
              <a:rPr lang="en-GB" dirty="0" smtClean="0"/>
              <a:t>.” </a:t>
            </a:r>
            <a:br>
              <a:rPr lang="en-GB" dirty="0" smtClean="0"/>
            </a:br>
            <a:r>
              <a:rPr lang="mr-IN" dirty="0" smtClean="0"/>
              <a:t>–</a:t>
            </a:r>
            <a:r>
              <a:rPr lang="en-GB" dirty="0" smtClean="0"/>
              <a:t> Canadian Hobbit</a:t>
            </a:r>
          </a:p>
          <a:p>
            <a:r>
              <a:rPr lang="en-GB" dirty="0"/>
              <a:t>“@Canadian Hobbit, read Superintelligence by Nick Bostrom and tell me that it's possible to fight a fully fledged </a:t>
            </a:r>
            <a:r>
              <a:rPr lang="en-GB" dirty="0" smtClean="0"/>
              <a:t>AI” </a:t>
            </a:r>
            <a:r>
              <a:rPr lang="mr-IN" dirty="0" smtClean="0"/>
              <a:t>–</a:t>
            </a:r>
            <a:r>
              <a:rPr lang="en-GB" dirty="0" smtClean="0"/>
              <a:t> Maniacal Matt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814749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akeawa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Takeaways</a:t>
            </a:r>
          </a:p>
        </p:txBody>
      </p:sp>
      <p:sp>
        <p:nvSpPr>
          <p:cNvPr id="97" name="Games can provide rich platforms for academic outreac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Games can provide rich platforms for academic outreach</a:t>
            </a:r>
          </a:p>
          <a:p>
            <a:r>
              <a:t>Game development as a process of conceptual clarification</a:t>
            </a:r>
          </a:p>
          <a:p>
            <a:r>
              <a:t>Artificial Superintelligence as a global civilisational strategic issue</a:t>
            </a:r>
          </a:p>
          <a:p>
            <a:endParaRPr/>
          </a:p>
          <a:p>
            <a:r>
              <a:t>But… </a:t>
            </a:r>
          </a:p>
          <a:p>
            <a:r>
              <a:t>Games come with limitations</a:t>
            </a:r>
          </a:p>
          <a:p>
            <a:r>
              <a:t>Always convey more than intended</a:t>
            </a:r>
          </a:p>
          <a:p>
            <a:r>
              <a:t>Need for an iterative process, lots of feedback</a:t>
            </a:r>
          </a:p>
        </p:txBody>
      </p:sp>
    </p:spTree>
    <p:extLst>
      <p:ext uri="{BB962C8B-B14F-4D97-AF65-F5344CB8AC3E}">
        <p14:creationId xmlns:p14="http://schemas.microsoft.com/office/powerpoint/2010/main" val="574044568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We invite you to play.…"/>
          <p:cNvSpPr txBox="1"/>
          <p:nvPr/>
        </p:nvSpPr>
        <p:spPr>
          <a:xfrm>
            <a:off x="3412369" y="2986969"/>
            <a:ext cx="2319262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We invite you to play.</a:t>
            </a:r>
          </a:p>
          <a:p>
            <a:pPr algn="ctr"/>
            <a:endParaRPr/>
          </a:p>
          <a:p>
            <a:pPr algn="ctr"/>
            <a:r>
              <a:t>https://goo.gl/CzcEvw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44" name="We care about the end of the world, so we made a Civ V mod.…"/>
          <p:cNvSpPr txBox="1">
            <a:spLocks noGrp="1"/>
          </p:cNvSpPr>
          <p:nvPr>
            <p:ph type="body" idx="1"/>
          </p:nvPr>
        </p:nvSpPr>
        <p:spPr>
          <a:xfrm>
            <a:off x="384175" y="1708150"/>
            <a:ext cx="8374063" cy="41445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dirty="0"/>
              <a:t>We care about the end of the world, so we made a Civ V mod.</a:t>
            </a:r>
          </a:p>
          <a:p>
            <a:r>
              <a:rPr dirty="0"/>
              <a:t>What is Civ V?</a:t>
            </a:r>
          </a:p>
          <a:p>
            <a:r>
              <a:rPr dirty="0"/>
              <a:t>What is a Mod?</a:t>
            </a:r>
          </a:p>
          <a:p>
            <a:r>
              <a:rPr dirty="0"/>
              <a:t>What is Existential Risk?</a:t>
            </a:r>
          </a:p>
          <a:p>
            <a:r>
              <a:rPr dirty="0"/>
              <a:t>What is Artificial Superintelligence?</a:t>
            </a:r>
          </a:p>
          <a:p>
            <a:r>
              <a:rPr dirty="0"/>
              <a:t>Why we did it</a:t>
            </a:r>
          </a:p>
          <a:p>
            <a:r>
              <a:rPr dirty="0"/>
              <a:t>How we did </a:t>
            </a:r>
            <a:r>
              <a:rPr dirty="0" smtClean="0"/>
              <a:t>it</a:t>
            </a:r>
            <a:endParaRPr lang="en-GB" dirty="0" smtClean="0"/>
          </a:p>
          <a:p>
            <a:r>
              <a:rPr lang="en-GB" dirty="0" smtClean="0"/>
              <a:t>Results</a:t>
            </a:r>
            <a:endParaRPr dirty="0"/>
          </a:p>
          <a:p>
            <a:r>
              <a:rPr dirty="0"/>
              <a:t>Takeaways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What is Civ V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Civ V?</a:t>
            </a:r>
          </a:p>
        </p:txBody>
      </p:sp>
      <p:pic>
        <p:nvPicPr>
          <p:cNvPr id="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53" y="1945997"/>
            <a:ext cx="2794001" cy="208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74843" y="2137603"/>
            <a:ext cx="2794001" cy="1705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7833" y="1945997"/>
            <a:ext cx="2952037" cy="208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4561284"/>
            <a:ext cx="9144001" cy="1033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What is a mo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a mod?</a:t>
            </a:r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4113" y="1727200"/>
            <a:ext cx="1974750" cy="1974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136" y="1786116"/>
            <a:ext cx="3302798" cy="185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272" y="3709658"/>
            <a:ext cx="3374526" cy="206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82554" y="1698276"/>
            <a:ext cx="2497569" cy="1580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41694" y="3794398"/>
            <a:ext cx="3374526" cy="1898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What are Existential Risk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are Existential Risks?</a:t>
            </a:r>
          </a:p>
        </p:txBody>
      </p:sp>
      <p:pic>
        <p:nvPicPr>
          <p:cNvPr id="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" y="1803400"/>
            <a:ext cx="8128000" cy="325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What is Artificial Superintelligenc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Artificial Superintelligence?</a:t>
            </a:r>
          </a:p>
        </p:txBody>
      </p:sp>
      <p:pic>
        <p:nvPicPr>
          <p:cNvPr id="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97417"/>
            <a:ext cx="9144000" cy="5145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Why create a Superintelligence mod for Civ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create a Superintelligence mod for Civ?</a:t>
            </a:r>
          </a:p>
        </p:txBody>
      </p:sp>
      <p:sp>
        <p:nvSpPr>
          <p:cNvPr id="74" name="As a model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a model:</a:t>
            </a:r>
          </a:p>
          <a:p>
            <a:pPr marL="541337" lvl="1" indent="-269875"/>
            <a:r>
              <a:t>Open research questions in ASI strategy</a:t>
            </a:r>
          </a:p>
          <a:p>
            <a:pPr marL="541337" lvl="1" indent="-269875"/>
            <a:r>
              <a:t>Interplay with complex global systems</a:t>
            </a:r>
          </a:p>
          <a:p>
            <a:r>
              <a:t>As a game:</a:t>
            </a:r>
          </a:p>
          <a:p>
            <a:pPr marL="541337" lvl="1" indent="-269875"/>
            <a:r>
              <a:t>Outreach and eduction</a:t>
            </a:r>
          </a:p>
          <a:p>
            <a:pPr marL="541337" lvl="1" indent="-269875"/>
            <a:r>
              <a:t>Player agency</a:t>
            </a:r>
          </a:p>
          <a:p>
            <a:pPr marL="541337" lvl="1" indent="-269875"/>
            <a:r>
              <a:t>Promote discussion</a:t>
            </a:r>
          </a:p>
          <a:p>
            <a:pPr marL="541337" lvl="1" indent="-269875"/>
            <a:r>
              <a:t>Recruit strategic minds</a:t>
            </a: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1717" y="3521550"/>
            <a:ext cx="3647725" cy="204424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http://www.decisionproblem.com/paperclips/"/>
          <p:cNvSpPr txBox="1"/>
          <p:nvPr/>
        </p:nvSpPr>
        <p:spPr>
          <a:xfrm>
            <a:off x="5060598" y="5499658"/>
            <a:ext cx="3809962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http://www.decisionproblem.com/paperclips/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Making of the m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Making of the mod</a:t>
            </a:r>
          </a:p>
        </p:txBody>
      </p:sp>
      <p:sp>
        <p:nvSpPr>
          <p:cNvPr id="79" name="Roles: funder, project manager, develop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Roles: funder, project manager, developer</a:t>
            </a:r>
          </a:p>
          <a:p>
            <a:r>
              <a:t>Concepts: artificial intelligence, superintelligence, existential risk</a:t>
            </a:r>
          </a:p>
          <a:p>
            <a:r>
              <a:t>Process: iterative development, closed alpha, open beta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What’s in the m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What’s in the mod</a:t>
            </a:r>
          </a:p>
        </p:txBody>
      </p:sp>
      <p:sp>
        <p:nvSpPr>
          <p:cNvPr id="82" name="New victory and loss condi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victory and loss conditions</a:t>
            </a:r>
          </a:p>
          <a:p>
            <a:r>
              <a:t>New technologies, buildings, wonder and specialists</a:t>
            </a:r>
          </a:p>
          <a:p>
            <a:r>
              <a:t>New diplomacy options</a:t>
            </a:r>
          </a:p>
          <a:p>
            <a:r>
              <a:t>Notifications, game events, statistics and graphs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blank">
  <a:themeElements>
    <a:clrScheme name="blank">
      <a:dk1>
        <a:srgbClr val="003E72"/>
      </a:dk1>
      <a:lt1>
        <a:srgbClr val="727272"/>
      </a:lt1>
      <a:dk2>
        <a:srgbClr val="A7A7A7"/>
      </a:dk2>
      <a:lt2>
        <a:srgbClr val="535353"/>
      </a:lt2>
      <a:accent1>
        <a:srgbClr val="0073CF"/>
      </a:accent1>
      <a:accent2>
        <a:srgbClr val="E372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3CF"/>
      </a:accent1>
      <a:accent2>
        <a:srgbClr val="E372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E72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578</Words>
  <Application>Microsoft Macintosh PowerPoint</Application>
  <PresentationFormat>On-screen Show (4:3)</PresentationFormat>
  <Paragraphs>87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</vt:lpstr>
      <vt:lpstr>PowerPoint Presentation</vt:lpstr>
      <vt:lpstr>Outline</vt:lpstr>
      <vt:lpstr>What is Civ V?</vt:lpstr>
      <vt:lpstr>What is a mod?</vt:lpstr>
      <vt:lpstr>What are Existential Risks?</vt:lpstr>
      <vt:lpstr>What is Artificial Superintelligence?</vt:lpstr>
      <vt:lpstr>Why create a Superintelligence mod for Civ?</vt:lpstr>
      <vt:lpstr>Making of the mod</vt:lpstr>
      <vt:lpstr>What’s in the mod</vt:lpstr>
      <vt:lpstr>PowerPoint Presentation</vt:lpstr>
      <vt:lpstr>PowerPoint Presentation</vt:lpstr>
      <vt:lpstr>PowerPoint Presentation</vt:lpstr>
      <vt:lpstr>Results - media</vt:lpstr>
      <vt:lpstr>Well played, PlayDome.hu…</vt:lpstr>
      <vt:lpstr>Results - players</vt:lpstr>
      <vt:lpstr>Discussion thread</vt:lpstr>
      <vt:lpstr>Takeaways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Shahar Avin</cp:lastModifiedBy>
  <cp:revision>6</cp:revision>
  <dcterms:modified xsi:type="dcterms:W3CDTF">2018-01-11T15:10:11Z</dcterms:modified>
</cp:coreProperties>
</file>